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333" r:id="rId11"/>
    <p:sldId id="334"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75B2"/>
    <a:srgbClr val="9A570D"/>
    <a:srgbClr val="0D509A"/>
    <a:srgbClr val="BDC8E1"/>
    <a:srgbClr val="8A9ECA"/>
    <a:srgbClr val="F2F4F8"/>
    <a:srgbClr val="0A4F9A"/>
    <a:srgbClr val="0E6ED8"/>
    <a:srgbClr val="F2F2F2"/>
    <a:srgbClr val="0948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5033" autoAdjust="0"/>
  </p:normalViewPr>
  <p:slideViewPr>
    <p:cSldViewPr snapToGrid="0" snapToObjects="1">
      <p:cViewPr varScale="1">
        <p:scale>
          <a:sx n="78" d="100"/>
          <a:sy n="78" d="100"/>
        </p:scale>
        <p:origin x="1085"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77554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96848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56371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Juan Ramon Reyes Torres</a:t>
            </a:r>
          </a:p>
          <a:p>
            <a:r>
              <a:rPr lang="en-US" dirty="0">
                <a:solidFill>
                  <a:schemeClr val="bg2"/>
                </a:solidFill>
                <a:latin typeface="Abadi" panose="020B0604020104020204" pitchFamily="34" charset="0"/>
                <a:ea typeface="SF Pro" pitchFamily="2" charset="0"/>
                <a:cs typeface="SF Pro" pitchFamily="2" charset="0"/>
              </a:rPr>
              <a:t>28/07/2024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5637246"/>
            <a:ext cx="10253271" cy="798195"/>
          </a:xfrm>
          <a:prstGeom prst="rect">
            <a:avLst/>
          </a:prstGeom>
        </p:spPr>
        <p:txBody>
          <a:bodyPr lIns="91440" tIns="45720" rIns="91440" bIns="45720" anchor="t">
            <a:noAutofit/>
          </a:bodyPr>
          <a:lstStyle/>
          <a:p>
            <a:pPr marL="0" indent="0" algn="ctr">
              <a:lnSpc>
                <a:spcPct val="100000"/>
              </a:lnSpc>
              <a:spcBef>
                <a:spcPts val="1400"/>
              </a:spcBef>
              <a:buNone/>
            </a:pPr>
            <a:r>
              <a:rPr lang="en-US" sz="2000" b="1" dirty="0">
                <a:solidFill>
                  <a:schemeClr val="accent3">
                    <a:lumMod val="25000"/>
                  </a:schemeClr>
                </a:solidFill>
                <a:latin typeface="Abadi" panose="020B0604020104020204" pitchFamily="34" charset="0"/>
              </a:rPr>
              <a:t>https://github.com/JuanReyes2608/data-space/blob/6cb574d14fbcb841a4a12cef4bc8aec2fe9ab8dd/2.%20jupyter-labs-webscraping.ipynb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107" name="Group 106">
            <a:extLst>
              <a:ext uri="{FF2B5EF4-FFF2-40B4-BE49-F238E27FC236}">
                <a16:creationId xmlns:a16="http://schemas.microsoft.com/office/drawing/2014/main" id="{8FD0B05A-54E7-2F7A-DBCB-9F011E8EA921}"/>
              </a:ext>
            </a:extLst>
          </p:cNvPr>
          <p:cNvGrpSpPr/>
          <p:nvPr/>
        </p:nvGrpSpPr>
        <p:grpSpPr>
          <a:xfrm>
            <a:off x="1168718" y="1473949"/>
            <a:ext cx="9854563" cy="4010897"/>
            <a:chOff x="1829436" y="1392499"/>
            <a:chExt cx="9854563" cy="3603909"/>
          </a:xfrm>
        </p:grpSpPr>
        <p:sp>
          <p:nvSpPr>
            <p:cNvPr id="20" name="Rectangle: Rounded Corners 19">
              <a:extLst>
                <a:ext uri="{FF2B5EF4-FFF2-40B4-BE49-F238E27FC236}">
                  <a16:creationId xmlns:a16="http://schemas.microsoft.com/office/drawing/2014/main" id="{A0344C90-02C4-BBCE-7DAF-D886D3675F29}"/>
                </a:ext>
              </a:extLst>
            </p:cNvPr>
            <p:cNvSpPr/>
            <p:nvPr/>
          </p:nvSpPr>
          <p:spPr>
            <a:xfrm>
              <a:off x="8130080" y="1399085"/>
              <a:ext cx="1486746" cy="1126436"/>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Parse HTML</a:t>
              </a:r>
            </a:p>
          </p:txBody>
        </p:sp>
        <p:sp>
          <p:nvSpPr>
            <p:cNvPr id="21" name="Rectangle: Rounded Corners 20">
              <a:extLst>
                <a:ext uri="{FF2B5EF4-FFF2-40B4-BE49-F238E27FC236}">
                  <a16:creationId xmlns:a16="http://schemas.microsoft.com/office/drawing/2014/main" id="{0952CF2E-0DCE-DCB7-78CA-F1BA1A5F7619}"/>
                </a:ext>
              </a:extLst>
            </p:cNvPr>
            <p:cNvSpPr/>
            <p:nvPr/>
          </p:nvSpPr>
          <p:spPr>
            <a:xfrm>
              <a:off x="5152192" y="1399102"/>
              <a:ext cx="1486746" cy="1126436"/>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Make HTTP Request</a:t>
              </a:r>
            </a:p>
          </p:txBody>
        </p:sp>
        <p:cxnSp>
          <p:nvCxnSpPr>
            <p:cNvPr id="22" name="Connector: Curved 21">
              <a:extLst>
                <a:ext uri="{FF2B5EF4-FFF2-40B4-BE49-F238E27FC236}">
                  <a16:creationId xmlns:a16="http://schemas.microsoft.com/office/drawing/2014/main" id="{18E3471B-A79D-E26A-2CE0-725C21AB76E5}"/>
                </a:ext>
              </a:extLst>
            </p:cNvPr>
            <p:cNvCxnSpPr>
              <a:cxnSpLocks/>
              <a:stCxn id="21" idx="3"/>
              <a:endCxn id="20" idx="1"/>
            </p:cNvCxnSpPr>
            <p:nvPr/>
          </p:nvCxnSpPr>
          <p:spPr>
            <a:xfrm flipV="1">
              <a:off x="6638938" y="1962303"/>
              <a:ext cx="1491142" cy="17"/>
            </a:xfrm>
            <a:prstGeom prst="curvedConnector3">
              <a:avLst>
                <a:gd name="adj1" fmla="val 5000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BD483F77-2705-C946-E844-AA68F7D3A76E}"/>
                </a:ext>
              </a:extLst>
            </p:cNvPr>
            <p:cNvSpPr>
              <a:spLocks/>
            </p:cNvSpPr>
            <p:nvPr/>
          </p:nvSpPr>
          <p:spPr>
            <a:xfrm>
              <a:off x="1829436" y="1392499"/>
              <a:ext cx="1831614" cy="1126436"/>
            </a:xfrm>
            <a:prstGeom prst="roundRect">
              <a:avLst/>
            </a:prstGeom>
            <a:solidFill>
              <a:srgbClr val="0A4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Set Up Environment</a:t>
              </a:r>
            </a:p>
          </p:txBody>
        </p:sp>
        <p:sp>
          <p:nvSpPr>
            <p:cNvPr id="24" name="Rectangle: Rounded Corners 23">
              <a:extLst>
                <a:ext uri="{FF2B5EF4-FFF2-40B4-BE49-F238E27FC236}">
                  <a16:creationId xmlns:a16="http://schemas.microsoft.com/office/drawing/2014/main" id="{D9F944CD-8A02-61D4-9725-326D10233449}"/>
                </a:ext>
              </a:extLst>
            </p:cNvPr>
            <p:cNvSpPr/>
            <p:nvPr/>
          </p:nvSpPr>
          <p:spPr>
            <a:xfrm>
              <a:off x="10197253" y="2743535"/>
              <a:ext cx="1486746" cy="1126436"/>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Extract Data</a:t>
              </a:r>
            </a:p>
          </p:txBody>
        </p:sp>
        <p:sp>
          <p:nvSpPr>
            <p:cNvPr id="25" name="Rectangle: Rounded Corners 24">
              <a:extLst>
                <a:ext uri="{FF2B5EF4-FFF2-40B4-BE49-F238E27FC236}">
                  <a16:creationId xmlns:a16="http://schemas.microsoft.com/office/drawing/2014/main" id="{5E05578C-92D1-8602-640D-18CD37148A81}"/>
                </a:ext>
              </a:extLst>
            </p:cNvPr>
            <p:cNvSpPr/>
            <p:nvPr/>
          </p:nvSpPr>
          <p:spPr>
            <a:xfrm>
              <a:off x="7997809" y="3869972"/>
              <a:ext cx="1598192" cy="1126436"/>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Clean and Prepare Data</a:t>
              </a:r>
            </a:p>
          </p:txBody>
        </p:sp>
        <p:sp>
          <p:nvSpPr>
            <p:cNvPr id="26" name="Rectangle: Rounded Corners 25">
              <a:extLst>
                <a:ext uri="{FF2B5EF4-FFF2-40B4-BE49-F238E27FC236}">
                  <a16:creationId xmlns:a16="http://schemas.microsoft.com/office/drawing/2014/main" id="{5036B7C5-D192-4B0B-FF91-C46F1C04E1E4}"/>
                </a:ext>
              </a:extLst>
            </p:cNvPr>
            <p:cNvSpPr/>
            <p:nvPr/>
          </p:nvSpPr>
          <p:spPr>
            <a:xfrm>
              <a:off x="5073445" y="3869971"/>
              <a:ext cx="1486746" cy="1126436"/>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latin typeface="Abadi" panose="020B0604020104020204" pitchFamily="34" charset="0"/>
                </a:rPr>
                <a:t>Use pandas.get_dummies</a:t>
              </a:r>
            </a:p>
          </p:txBody>
        </p:sp>
        <p:cxnSp>
          <p:nvCxnSpPr>
            <p:cNvPr id="27" name="Connector: Curved 26">
              <a:extLst>
                <a:ext uri="{FF2B5EF4-FFF2-40B4-BE49-F238E27FC236}">
                  <a16:creationId xmlns:a16="http://schemas.microsoft.com/office/drawing/2014/main" id="{AE1E1487-00F5-3129-090F-8400650D9F80}"/>
                </a:ext>
              </a:extLst>
            </p:cNvPr>
            <p:cNvCxnSpPr>
              <a:cxnSpLocks/>
              <a:stCxn id="23" idx="3"/>
              <a:endCxn id="21" idx="1"/>
            </p:cNvCxnSpPr>
            <p:nvPr/>
          </p:nvCxnSpPr>
          <p:spPr>
            <a:xfrm>
              <a:off x="3661050" y="1955717"/>
              <a:ext cx="1491142" cy="6603"/>
            </a:xfrm>
            <a:prstGeom prst="curvedConnector3">
              <a:avLst>
                <a:gd name="adj1" fmla="val 5000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C74BD946-AD82-ADE8-3CCB-125BE42184D4}"/>
                </a:ext>
              </a:extLst>
            </p:cNvPr>
            <p:cNvCxnSpPr>
              <a:cxnSpLocks/>
              <a:stCxn id="20" idx="3"/>
              <a:endCxn id="24" idx="0"/>
            </p:cNvCxnSpPr>
            <p:nvPr/>
          </p:nvCxnSpPr>
          <p:spPr>
            <a:xfrm>
              <a:off x="9616826" y="1962303"/>
              <a:ext cx="1323800" cy="781232"/>
            </a:xfrm>
            <a:prstGeom prst="curvedConnector2">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ACD9DEC-7191-3988-51F6-6DCF1A7D95CD}"/>
                </a:ext>
              </a:extLst>
            </p:cNvPr>
            <p:cNvCxnSpPr>
              <a:cxnSpLocks/>
              <a:stCxn id="25" idx="1"/>
              <a:endCxn id="26" idx="3"/>
            </p:cNvCxnSpPr>
            <p:nvPr/>
          </p:nvCxnSpPr>
          <p:spPr>
            <a:xfrm rot="10800000">
              <a:off x="6560191" y="4433190"/>
              <a:ext cx="1437618" cy="1"/>
            </a:xfrm>
            <a:prstGeom prst="curvedConnector3">
              <a:avLst>
                <a:gd name="adj1" fmla="val 5000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5DF00B4-5106-E096-526C-405EA2ABDA00}"/>
                </a:ext>
              </a:extLst>
            </p:cNvPr>
            <p:cNvCxnSpPr>
              <a:cxnSpLocks/>
              <a:stCxn id="24" idx="2"/>
              <a:endCxn id="25" idx="3"/>
            </p:cNvCxnSpPr>
            <p:nvPr/>
          </p:nvCxnSpPr>
          <p:spPr>
            <a:xfrm rot="5400000">
              <a:off x="9986705" y="3479268"/>
              <a:ext cx="563219" cy="1344625"/>
            </a:xfrm>
            <a:prstGeom prst="curvedConnector2">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D1B3F7D9-F3C2-DE16-B782-00CB435C9393}"/>
                </a:ext>
              </a:extLst>
            </p:cNvPr>
            <p:cNvSpPr/>
            <p:nvPr/>
          </p:nvSpPr>
          <p:spPr>
            <a:xfrm>
              <a:off x="1852625" y="3868056"/>
              <a:ext cx="1783201" cy="1126436"/>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Save/Display Data</a:t>
              </a:r>
            </a:p>
          </p:txBody>
        </p:sp>
        <p:cxnSp>
          <p:nvCxnSpPr>
            <p:cNvPr id="79" name="Connector: Curved 78">
              <a:extLst>
                <a:ext uri="{FF2B5EF4-FFF2-40B4-BE49-F238E27FC236}">
                  <a16:creationId xmlns:a16="http://schemas.microsoft.com/office/drawing/2014/main" id="{83AC69BD-F216-D999-066C-5E35B83CEE9B}"/>
                </a:ext>
              </a:extLst>
            </p:cNvPr>
            <p:cNvCxnSpPr>
              <a:cxnSpLocks/>
              <a:stCxn id="26" idx="1"/>
              <a:endCxn id="10" idx="3"/>
            </p:cNvCxnSpPr>
            <p:nvPr/>
          </p:nvCxnSpPr>
          <p:spPr>
            <a:xfrm rot="10800000">
              <a:off x="3635827" y="4431275"/>
              <a:ext cx="1437619" cy="1915"/>
            </a:xfrm>
            <a:prstGeom prst="curvedConnector3">
              <a:avLst>
                <a:gd name="adj1" fmla="val 5000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4951"/>
            <a:ext cx="10515600" cy="752363"/>
          </a:xfrm>
          <a:prstGeom prst="rect">
            <a:avLst/>
          </a:prstGeom>
        </p:spPr>
        <p:txBody>
          <a:bodyPr/>
          <a:lstStyle/>
          <a:p>
            <a:pPr marL="0" indent="0">
              <a:buNone/>
            </a:pPr>
            <a:r>
              <a:rPr lang="en-US" sz="1800" b="1" dirty="0">
                <a:latin typeface="Abadi" panose="020B0604020104020204" pitchFamily="34" charset="0"/>
              </a:rPr>
              <a:t>The first step is to analyze the data to identify columns with missing or problematic data. After this, transform the data based on the issues found, such as converting categorical values to numerical ones or calculating averages for columns with missing values.</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67" name="Group 66">
            <a:extLst>
              <a:ext uri="{FF2B5EF4-FFF2-40B4-BE49-F238E27FC236}">
                <a16:creationId xmlns:a16="http://schemas.microsoft.com/office/drawing/2014/main" id="{B689AB6D-ADF2-BAD6-7CB5-C3A14DE59EC3}"/>
              </a:ext>
            </a:extLst>
          </p:cNvPr>
          <p:cNvGrpSpPr/>
          <p:nvPr/>
        </p:nvGrpSpPr>
        <p:grpSpPr>
          <a:xfrm>
            <a:off x="854410" y="2651180"/>
            <a:ext cx="10528469" cy="2817886"/>
            <a:chOff x="854410" y="2651180"/>
            <a:chExt cx="10528469" cy="2817886"/>
          </a:xfrm>
        </p:grpSpPr>
        <p:sp>
          <p:nvSpPr>
            <p:cNvPr id="3" name="Rectangle: Rounded Corners 2">
              <a:extLst>
                <a:ext uri="{FF2B5EF4-FFF2-40B4-BE49-F238E27FC236}">
                  <a16:creationId xmlns:a16="http://schemas.microsoft.com/office/drawing/2014/main" id="{E0AE0233-F7A5-3AA1-95BB-1A8D5A5FE275}"/>
                </a:ext>
              </a:extLst>
            </p:cNvPr>
            <p:cNvSpPr/>
            <p:nvPr/>
          </p:nvSpPr>
          <p:spPr>
            <a:xfrm>
              <a:off x="3868520" y="2715889"/>
              <a:ext cx="1486746" cy="891862"/>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Inspect Data</a:t>
              </a:r>
            </a:p>
          </p:txBody>
        </p:sp>
        <p:sp>
          <p:nvSpPr>
            <p:cNvPr id="6" name="Rectangle: Rounded Corners 5">
              <a:extLst>
                <a:ext uri="{FF2B5EF4-FFF2-40B4-BE49-F238E27FC236}">
                  <a16:creationId xmlns:a16="http://schemas.microsoft.com/office/drawing/2014/main" id="{3B669D91-9C6A-7FFC-D290-45A489327755}"/>
                </a:ext>
              </a:extLst>
            </p:cNvPr>
            <p:cNvSpPr/>
            <p:nvPr/>
          </p:nvSpPr>
          <p:spPr>
            <a:xfrm>
              <a:off x="854410" y="4558880"/>
              <a:ext cx="1486746" cy="891862"/>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Load Data</a:t>
              </a:r>
            </a:p>
          </p:txBody>
        </p:sp>
        <p:cxnSp>
          <p:nvCxnSpPr>
            <p:cNvPr id="7" name="Connector: Curved 6">
              <a:extLst>
                <a:ext uri="{FF2B5EF4-FFF2-40B4-BE49-F238E27FC236}">
                  <a16:creationId xmlns:a16="http://schemas.microsoft.com/office/drawing/2014/main" id="{C7185F79-8A88-1C33-E471-301B620F688B}"/>
                </a:ext>
              </a:extLst>
            </p:cNvPr>
            <p:cNvCxnSpPr>
              <a:cxnSpLocks/>
              <a:stCxn id="6" idx="3"/>
              <a:endCxn id="3" idx="1"/>
            </p:cNvCxnSpPr>
            <p:nvPr/>
          </p:nvCxnSpPr>
          <p:spPr>
            <a:xfrm flipV="1">
              <a:off x="2341156" y="3161820"/>
              <a:ext cx="1527364" cy="1842991"/>
            </a:xfrm>
            <a:prstGeom prst="curvedConnector3">
              <a:avLst>
                <a:gd name="adj1" fmla="val 50000"/>
              </a:avLst>
            </a:prstGeom>
            <a:ln w="57150">
              <a:solidFill>
                <a:srgbClr val="9A570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FE6A7C14-5A33-34D6-B1B2-CA49FD8E903E}"/>
                </a:ext>
              </a:extLst>
            </p:cNvPr>
            <p:cNvSpPr>
              <a:spLocks/>
            </p:cNvSpPr>
            <p:nvPr/>
          </p:nvSpPr>
          <p:spPr>
            <a:xfrm>
              <a:off x="854551" y="2712512"/>
              <a:ext cx="1513731" cy="891862"/>
            </a:xfrm>
            <a:prstGeom prst="roundRect">
              <a:avLst/>
            </a:prstGeom>
            <a:solidFill>
              <a:srgbClr val="0A4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Set Up Environment</a:t>
              </a:r>
            </a:p>
          </p:txBody>
        </p:sp>
        <p:sp>
          <p:nvSpPr>
            <p:cNvPr id="10" name="Rectangle: Rounded Corners 9">
              <a:extLst>
                <a:ext uri="{FF2B5EF4-FFF2-40B4-BE49-F238E27FC236}">
                  <a16:creationId xmlns:a16="http://schemas.microsoft.com/office/drawing/2014/main" id="{20AF0D57-71CD-BD17-D0E7-70094DFDEB07}"/>
                </a:ext>
              </a:extLst>
            </p:cNvPr>
            <p:cNvSpPr/>
            <p:nvPr/>
          </p:nvSpPr>
          <p:spPr>
            <a:xfrm>
              <a:off x="3868520" y="4577204"/>
              <a:ext cx="1486746" cy="891862"/>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Clean Data</a:t>
              </a:r>
            </a:p>
          </p:txBody>
        </p:sp>
        <p:sp>
          <p:nvSpPr>
            <p:cNvPr id="11" name="Rectangle: Rounded Corners 10">
              <a:extLst>
                <a:ext uri="{FF2B5EF4-FFF2-40B4-BE49-F238E27FC236}">
                  <a16:creationId xmlns:a16="http://schemas.microsoft.com/office/drawing/2014/main" id="{53976A65-6D3E-29E7-1F49-852C8A4637B2}"/>
                </a:ext>
              </a:extLst>
            </p:cNvPr>
            <p:cNvSpPr/>
            <p:nvPr/>
          </p:nvSpPr>
          <p:spPr>
            <a:xfrm>
              <a:off x="6804963" y="2651180"/>
              <a:ext cx="1598192" cy="891862"/>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Transform Data</a:t>
              </a:r>
            </a:p>
          </p:txBody>
        </p:sp>
        <p:sp>
          <p:nvSpPr>
            <p:cNvPr id="12" name="Rectangle: Rounded Corners 11">
              <a:extLst>
                <a:ext uri="{FF2B5EF4-FFF2-40B4-BE49-F238E27FC236}">
                  <a16:creationId xmlns:a16="http://schemas.microsoft.com/office/drawing/2014/main" id="{DC638813-C2FF-A797-92A5-3C776AE3050F}"/>
                </a:ext>
              </a:extLst>
            </p:cNvPr>
            <p:cNvSpPr/>
            <p:nvPr/>
          </p:nvSpPr>
          <p:spPr>
            <a:xfrm>
              <a:off x="6882630" y="4558880"/>
              <a:ext cx="1486746" cy="891862"/>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Integrate Data</a:t>
              </a:r>
              <a:endParaRPr lang="es-MX" dirty="0">
                <a:latin typeface="Abadi" panose="020B0604020104020204" pitchFamily="34" charset="0"/>
              </a:endParaRPr>
            </a:p>
          </p:txBody>
        </p:sp>
        <p:cxnSp>
          <p:nvCxnSpPr>
            <p:cNvPr id="13" name="Connector: Curved 12">
              <a:extLst>
                <a:ext uri="{FF2B5EF4-FFF2-40B4-BE49-F238E27FC236}">
                  <a16:creationId xmlns:a16="http://schemas.microsoft.com/office/drawing/2014/main" id="{57038960-0F4D-CEE4-576A-CFBCD3079609}"/>
                </a:ext>
              </a:extLst>
            </p:cNvPr>
            <p:cNvCxnSpPr>
              <a:cxnSpLocks/>
              <a:stCxn id="9" idx="3"/>
              <a:endCxn id="6" idx="0"/>
            </p:cNvCxnSpPr>
            <p:nvPr/>
          </p:nvCxnSpPr>
          <p:spPr>
            <a:xfrm flipH="1">
              <a:off x="1597783" y="3158443"/>
              <a:ext cx="770499" cy="1400437"/>
            </a:xfrm>
            <a:prstGeom prst="curvedConnector4">
              <a:avLst>
                <a:gd name="adj1" fmla="val -29669"/>
                <a:gd name="adj2" fmla="val 65921"/>
              </a:avLst>
            </a:prstGeom>
            <a:ln w="57150">
              <a:solidFill>
                <a:srgbClr val="9A570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213B2B5F-574E-F15B-08D8-B456001022A4}"/>
                </a:ext>
              </a:extLst>
            </p:cNvPr>
            <p:cNvCxnSpPr>
              <a:cxnSpLocks/>
              <a:stCxn id="3" idx="3"/>
              <a:endCxn id="10" idx="0"/>
            </p:cNvCxnSpPr>
            <p:nvPr/>
          </p:nvCxnSpPr>
          <p:spPr>
            <a:xfrm flipH="1">
              <a:off x="4611893" y="3161820"/>
              <a:ext cx="743373" cy="1415384"/>
            </a:xfrm>
            <a:prstGeom prst="curvedConnector4">
              <a:avLst>
                <a:gd name="adj1" fmla="val -30752"/>
                <a:gd name="adj2" fmla="val 65753"/>
              </a:avLst>
            </a:prstGeom>
            <a:ln w="57150">
              <a:solidFill>
                <a:srgbClr val="9A570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62D022E4-9326-457A-E144-6BD432F8DB58}"/>
                </a:ext>
              </a:extLst>
            </p:cNvPr>
            <p:cNvCxnSpPr>
              <a:cxnSpLocks/>
              <a:stCxn id="11" idx="3"/>
              <a:endCxn id="12" idx="0"/>
            </p:cNvCxnSpPr>
            <p:nvPr/>
          </p:nvCxnSpPr>
          <p:spPr>
            <a:xfrm flipH="1">
              <a:off x="7626003" y="3097111"/>
              <a:ext cx="777152" cy="1461769"/>
            </a:xfrm>
            <a:prstGeom prst="curvedConnector4">
              <a:avLst>
                <a:gd name="adj1" fmla="val -29415"/>
                <a:gd name="adj2" fmla="val 65253"/>
              </a:avLst>
            </a:prstGeom>
            <a:ln w="57150">
              <a:solidFill>
                <a:srgbClr val="9A570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1AB60C32-E4B6-5725-0641-7621858F40C0}"/>
                </a:ext>
              </a:extLst>
            </p:cNvPr>
            <p:cNvCxnSpPr>
              <a:cxnSpLocks/>
              <a:stCxn id="10" idx="3"/>
              <a:endCxn id="11" idx="1"/>
            </p:cNvCxnSpPr>
            <p:nvPr/>
          </p:nvCxnSpPr>
          <p:spPr>
            <a:xfrm flipV="1">
              <a:off x="5355266" y="3097111"/>
              <a:ext cx="1449697" cy="1926024"/>
            </a:xfrm>
            <a:prstGeom prst="curvedConnector3">
              <a:avLst>
                <a:gd name="adj1" fmla="val 50000"/>
              </a:avLst>
            </a:prstGeom>
            <a:ln w="57150">
              <a:solidFill>
                <a:srgbClr val="9A570D"/>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250D5F7-3E3F-189E-7BFB-7AE7EF9DFF17}"/>
                </a:ext>
              </a:extLst>
            </p:cNvPr>
            <p:cNvSpPr/>
            <p:nvPr/>
          </p:nvSpPr>
          <p:spPr>
            <a:xfrm>
              <a:off x="9599678" y="3556766"/>
              <a:ext cx="1783201" cy="891862"/>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Save/Display Data</a:t>
              </a:r>
            </a:p>
          </p:txBody>
        </p:sp>
        <p:cxnSp>
          <p:nvCxnSpPr>
            <p:cNvPr id="18" name="Connector: Curved 17">
              <a:extLst>
                <a:ext uri="{FF2B5EF4-FFF2-40B4-BE49-F238E27FC236}">
                  <a16:creationId xmlns:a16="http://schemas.microsoft.com/office/drawing/2014/main" id="{11DAB4EB-8C13-0B7D-78FC-3123DE64B3FF}"/>
                </a:ext>
              </a:extLst>
            </p:cNvPr>
            <p:cNvCxnSpPr>
              <a:cxnSpLocks/>
              <a:stCxn id="12" idx="3"/>
              <a:endCxn id="17" idx="1"/>
            </p:cNvCxnSpPr>
            <p:nvPr/>
          </p:nvCxnSpPr>
          <p:spPr>
            <a:xfrm flipV="1">
              <a:off x="8369376" y="4002697"/>
              <a:ext cx="1230302" cy="1002114"/>
            </a:xfrm>
            <a:prstGeom prst="curvedConnector3">
              <a:avLst>
                <a:gd name="adj1" fmla="val 50000"/>
              </a:avLst>
            </a:prstGeom>
            <a:ln w="57150">
              <a:solidFill>
                <a:srgbClr val="9A570D"/>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9" name="Content Placeholder 4">
            <a:extLst>
              <a:ext uri="{FF2B5EF4-FFF2-40B4-BE49-F238E27FC236}">
                <a16:creationId xmlns:a16="http://schemas.microsoft.com/office/drawing/2014/main" id="{A4ABA342-9FA6-C970-9918-AE2C41FAE598}"/>
              </a:ext>
            </a:extLst>
          </p:cNvPr>
          <p:cNvSpPr txBox="1">
            <a:spLocks/>
          </p:cNvSpPr>
          <p:nvPr/>
        </p:nvSpPr>
        <p:spPr>
          <a:xfrm>
            <a:off x="838200" y="5671422"/>
            <a:ext cx="10515600" cy="9857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latin typeface="Abadi" panose="020B0604020104020204" pitchFamily="34" charset="0"/>
              </a:rPr>
              <a:t>https://github.com/JuanReyes2608/data-space/blob/6cb574d14fbcb841a4a12cef4bc8aec2fe9ab8dd/3.%20labs-jupyter-spacex-Data%20wrangling.ipynb</a:t>
            </a:r>
            <a:endParaRPr lang="en-US" sz="20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latin typeface="Abadi" panose="020B0604020104020204" pitchFamily="34" charset="0"/>
            </a:endParaRPr>
          </a:p>
          <a:p>
            <a:pPr marL="0" indent="0">
              <a:buFont typeface="Arial" panose="020B0604020202020204" pitchFamily="34" charset="0"/>
              <a:buNone/>
            </a:pPr>
            <a:endParaRPr lang="en-US" dirty="0">
              <a:latin typeface="Abadi" panose="020B0604020104020204" pitchFamily="34" charset="0"/>
            </a:endParaRPr>
          </a:p>
          <a:p>
            <a:pPr marL="0" indent="0">
              <a:buFont typeface="Arial" panose="020B0604020202020204" pitchFamily="34" charset="0"/>
              <a:buNone/>
            </a:pPr>
            <a:endParaRPr lang="en-US" dirty="0">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8525"/>
            <a:ext cx="10515601" cy="46389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9A53CF4-5DC3-4A06-C06B-8063373C38F6}"/>
              </a:ext>
            </a:extLst>
          </p:cNvPr>
          <p:cNvSpPr txBox="1">
            <a:spLocks/>
          </p:cNvSpPr>
          <p:nvPr/>
        </p:nvSpPr>
        <p:spPr>
          <a:xfrm>
            <a:off x="6253319" y="2074606"/>
            <a:ext cx="5663378" cy="311682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a:rPr>
              <a:t>Flight number and orbit type</a:t>
            </a:r>
          </a:p>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Abadi"/>
              </a:rPr>
              <a:t>To see the total of flights by each orbit type.</a:t>
            </a: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a:rPr>
              <a:t>Payload Mass and Orbit type </a:t>
            </a:r>
          </a:p>
          <a:p>
            <a:pPr marL="0" indent="0">
              <a:lnSpc>
                <a:spcPct val="100000"/>
              </a:lnSpc>
              <a:spcBef>
                <a:spcPts val="1400"/>
              </a:spcBef>
              <a:buNone/>
            </a:pPr>
            <a:r>
              <a:rPr lang="en-US" sz="1600" dirty="0">
                <a:latin typeface="Abadi" panose="020B0604020104020204" pitchFamily="34" charset="0"/>
              </a:rPr>
              <a:t>To see the payload mass used by each site.</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a:rPr>
              <a:t>Success Rate by year</a:t>
            </a:r>
          </a:p>
          <a:p>
            <a:pPr marL="0" indent="0">
              <a:lnSpc>
                <a:spcPct val="100000"/>
              </a:lnSpc>
              <a:spcBef>
                <a:spcPts val="1400"/>
              </a:spcBef>
              <a:buNone/>
            </a:pPr>
            <a:r>
              <a:rPr lang="en-US" sz="1600" dirty="0">
                <a:solidFill>
                  <a:schemeClr val="accent3">
                    <a:lumMod val="25000"/>
                  </a:schemeClr>
                </a:solidFill>
                <a:latin typeface="Abadi"/>
              </a:rPr>
              <a:t>To view the success rate of each year.</a:t>
            </a:r>
          </a:p>
          <a:p>
            <a:pPr marL="0" indent="0">
              <a:lnSpc>
                <a:spcPct val="100000"/>
              </a:lnSpc>
              <a:spcBef>
                <a:spcPts val="1400"/>
              </a:spcBef>
              <a:buFont typeface="Arial" panose="020B0604020202020204" pitchFamily="34" charset="0"/>
              <a:buNone/>
            </a:pPr>
            <a:endParaRPr lang="en-US" sz="2200" b="1" dirty="0">
              <a:solidFill>
                <a:schemeClr val="accent3">
                  <a:lumMod val="25000"/>
                </a:schemeClr>
              </a:solidFill>
              <a:latin typeface="Abadi"/>
            </a:endParaRPr>
          </a:p>
        </p:txBody>
      </p:sp>
      <p:sp>
        <p:nvSpPr>
          <p:cNvPr id="6" name="TextBox 5">
            <a:extLst>
              <a:ext uri="{FF2B5EF4-FFF2-40B4-BE49-F238E27FC236}">
                <a16:creationId xmlns:a16="http://schemas.microsoft.com/office/drawing/2014/main" id="{990C116D-33AD-B1B7-9125-CD7AACEA7A28}"/>
              </a:ext>
            </a:extLst>
          </p:cNvPr>
          <p:cNvSpPr txBox="1"/>
          <p:nvPr/>
        </p:nvSpPr>
        <p:spPr>
          <a:xfrm>
            <a:off x="770011" y="5609181"/>
            <a:ext cx="10291280" cy="1015663"/>
          </a:xfrm>
          <a:prstGeom prst="rect">
            <a:avLst/>
          </a:prstGeom>
          <a:noFill/>
        </p:spPr>
        <p:txBody>
          <a:bodyPr wrap="square" rtlCol="0">
            <a:spAutoFit/>
          </a:bodyPr>
          <a:lstStyle/>
          <a:p>
            <a:pPr algn="ctr"/>
            <a:r>
              <a:rPr lang="en-US" sz="2000" b="1" dirty="0">
                <a:latin typeface="Abadi" panose="020B0604020104020204" pitchFamily="34" charset="0"/>
              </a:rPr>
              <a:t>https://github.com/JuanReyes2608/data-space/blob/6cb574d14fbcb841a4a12cef4bc8aec2fe9ab8dd/5.%20jupyter-labs-eda-dataviz.ipynb</a:t>
            </a:r>
          </a:p>
        </p:txBody>
      </p:sp>
      <p:sp>
        <p:nvSpPr>
          <p:cNvPr id="7" name="Content Placeholder 4">
            <a:extLst>
              <a:ext uri="{FF2B5EF4-FFF2-40B4-BE49-F238E27FC236}">
                <a16:creationId xmlns:a16="http://schemas.microsoft.com/office/drawing/2014/main" id="{50276081-7A89-59C1-67A9-1AC81680B35E}"/>
              </a:ext>
            </a:extLst>
          </p:cNvPr>
          <p:cNvSpPr txBox="1">
            <a:spLocks/>
          </p:cNvSpPr>
          <p:nvPr/>
        </p:nvSpPr>
        <p:spPr>
          <a:xfrm>
            <a:off x="906388" y="2074606"/>
            <a:ext cx="5032295" cy="311682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a:rPr>
              <a:t>Flight number and Launch Site </a:t>
            </a:r>
          </a:p>
          <a:p>
            <a:pPr marL="0" indent="0">
              <a:lnSpc>
                <a:spcPct val="100000"/>
              </a:lnSpc>
              <a:spcBef>
                <a:spcPts val="1400"/>
              </a:spcBef>
              <a:buNone/>
            </a:pPr>
            <a:r>
              <a:rPr lang="en-US" sz="1600" dirty="0">
                <a:solidFill>
                  <a:schemeClr val="accent3">
                    <a:lumMod val="25000"/>
                  </a:schemeClr>
                </a:solidFill>
                <a:latin typeface="Abadi"/>
              </a:rPr>
              <a:t>To see the total of flights by each launch site.</a:t>
            </a:r>
          </a:p>
          <a:p>
            <a:pPr marL="0" indent="0">
              <a:lnSpc>
                <a:spcPct val="100000"/>
              </a:lnSpc>
              <a:spcBef>
                <a:spcPts val="1400"/>
              </a:spcBef>
              <a:buNone/>
            </a:pPr>
            <a:r>
              <a:rPr lang="en-US" sz="2200" b="1" dirty="0">
                <a:solidFill>
                  <a:schemeClr val="accent3">
                    <a:lumMod val="25000"/>
                  </a:schemeClr>
                </a:solidFill>
                <a:latin typeface="Abadi"/>
              </a:rPr>
              <a:t>Payload mass and Launch Site </a:t>
            </a:r>
          </a:p>
          <a:p>
            <a:pPr marL="0" indent="0">
              <a:lnSpc>
                <a:spcPct val="100000"/>
              </a:lnSpc>
              <a:spcBef>
                <a:spcPts val="1400"/>
              </a:spcBef>
              <a:buNone/>
            </a:pPr>
            <a:r>
              <a:rPr lang="en-US" sz="1600" dirty="0">
                <a:latin typeface="Abadi" panose="020B0604020104020204" pitchFamily="34" charset="0"/>
              </a:rPr>
              <a:t>To see the payload mass used by each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a:rPr>
              <a:t>Success rate and orbit type</a:t>
            </a:r>
          </a:p>
          <a:p>
            <a:pPr marL="0" indent="0">
              <a:lnSpc>
                <a:spcPct val="100000"/>
              </a:lnSpc>
              <a:spcBef>
                <a:spcPts val="1400"/>
              </a:spcBef>
              <a:buNone/>
            </a:pPr>
            <a:r>
              <a:rPr lang="en-US" sz="1600" dirty="0">
                <a:solidFill>
                  <a:schemeClr val="accent3">
                    <a:lumMod val="25000"/>
                  </a:schemeClr>
                </a:solidFill>
                <a:latin typeface="Abadi"/>
              </a:rPr>
              <a:t>To view the success rate of each orbit type.</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8801"/>
            <a:ext cx="3860983" cy="3349636"/>
          </a:xfrm>
          <a:prstGeom prst="rect">
            <a:avLst/>
          </a:prstGeom>
        </p:spPr>
        <p:txBody>
          <a:bodyPr lIns="91440" tIns="45720" rIns="91440" bIns="45720" anchor="t"/>
          <a:lstStyle/>
          <a:p>
            <a:pPr>
              <a:lnSpc>
                <a:spcPct val="100000"/>
              </a:lnSpc>
              <a:spcBef>
                <a:spcPts val="1400"/>
              </a:spcBef>
            </a:pPr>
            <a:r>
              <a:rPr lang="en-US" sz="1500" dirty="0">
                <a:latin typeface="Abadi" panose="020B0604020104020204" pitchFamily="34" charset="0"/>
              </a:rPr>
              <a:t>Display the names of the unique launch sites in the space mission</a:t>
            </a:r>
          </a:p>
          <a:p>
            <a:pPr>
              <a:lnSpc>
                <a:spcPct val="100000"/>
              </a:lnSpc>
              <a:spcBef>
                <a:spcPts val="1400"/>
              </a:spcBef>
            </a:pPr>
            <a:r>
              <a:rPr lang="en-US" sz="1500" dirty="0">
                <a:latin typeface="Abadi" panose="020B0604020104020204" pitchFamily="34" charset="0"/>
              </a:rPr>
              <a:t>Display 5 records where launch sites begin with the string 'CCA'</a:t>
            </a:r>
          </a:p>
          <a:p>
            <a:pPr>
              <a:lnSpc>
                <a:spcPct val="100000"/>
              </a:lnSpc>
              <a:spcBef>
                <a:spcPts val="1400"/>
              </a:spcBef>
            </a:pPr>
            <a:r>
              <a:rPr lang="en-US" sz="1500" dirty="0">
                <a:latin typeface="Abadi" panose="020B0604020104020204" pitchFamily="34" charset="0"/>
              </a:rPr>
              <a:t>Display the total payload mass carried by boosters launched by NASA (CRS)</a:t>
            </a:r>
          </a:p>
          <a:p>
            <a:pPr>
              <a:lnSpc>
                <a:spcPct val="100000"/>
              </a:lnSpc>
              <a:spcBef>
                <a:spcPts val="1400"/>
              </a:spcBef>
            </a:pPr>
            <a:r>
              <a:rPr lang="en-US" sz="1500" dirty="0">
                <a:latin typeface="Abadi" panose="020B0604020104020204" pitchFamily="34" charset="0"/>
              </a:rPr>
              <a:t>Display average payload mass carried by booster version F9 v1.1</a:t>
            </a:r>
          </a:p>
          <a:p>
            <a:pPr>
              <a:lnSpc>
                <a:spcPct val="100000"/>
              </a:lnSpc>
              <a:spcBef>
                <a:spcPts val="1400"/>
              </a:spcBef>
            </a:pPr>
            <a:r>
              <a:rPr lang="en-US" sz="1500" dirty="0">
                <a:latin typeface="Abadi" panose="020B0604020104020204" pitchFamily="34" charset="0"/>
              </a:rPr>
              <a:t>List the date when the first successful landing outcome in ground pad was achieved.</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2AD8727-B6BD-E3BC-7404-3B80FFB1E0D8}"/>
              </a:ext>
            </a:extLst>
          </p:cNvPr>
          <p:cNvSpPr txBox="1"/>
          <p:nvPr/>
        </p:nvSpPr>
        <p:spPr>
          <a:xfrm>
            <a:off x="5015384" y="1828801"/>
            <a:ext cx="6406605" cy="3349635"/>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US" sz="1500" dirty="0">
                <a:latin typeface="Abadi" panose="020B0604020104020204" pitchFamily="34" charset="0"/>
              </a:rPr>
              <a:t>List the names of the boosters which have success in drone ship and have payload mass greater than 4000 but less than 6000</a:t>
            </a:r>
          </a:p>
          <a:p>
            <a:pPr marL="285750" indent="-285750">
              <a:lnSpc>
                <a:spcPct val="100000"/>
              </a:lnSpc>
              <a:spcBef>
                <a:spcPts val="1400"/>
              </a:spcBef>
              <a:buFont typeface="Arial" panose="020B0604020202020204" pitchFamily="34" charset="0"/>
              <a:buChar char="•"/>
            </a:pPr>
            <a:r>
              <a:rPr lang="en-US" sz="1500" dirty="0">
                <a:latin typeface="Abadi" panose="020B0604020104020204" pitchFamily="34" charset="0"/>
              </a:rPr>
              <a:t>List the total number of successful and failure mission outcomes</a:t>
            </a:r>
          </a:p>
          <a:p>
            <a:pPr marL="285750" indent="-285750">
              <a:lnSpc>
                <a:spcPct val="100000"/>
              </a:lnSpc>
              <a:spcBef>
                <a:spcPts val="1400"/>
              </a:spcBef>
              <a:buFont typeface="Arial" panose="020B0604020202020204" pitchFamily="34" charset="0"/>
              <a:buChar char="•"/>
            </a:pPr>
            <a:r>
              <a:rPr lang="en-US" sz="1500" dirty="0">
                <a:latin typeface="Abadi" panose="020B0604020104020204" pitchFamily="34" charset="0"/>
              </a:rPr>
              <a:t>List the names of the </a:t>
            </a:r>
            <a:r>
              <a:rPr lang="en-US" sz="1500" dirty="0" err="1">
                <a:latin typeface="Abadi" panose="020B0604020104020204" pitchFamily="34" charset="0"/>
              </a:rPr>
              <a:t>booster_versions</a:t>
            </a:r>
            <a:r>
              <a:rPr lang="en-US" sz="1500" dirty="0">
                <a:latin typeface="Abadi" panose="020B0604020104020204" pitchFamily="34" charset="0"/>
              </a:rPr>
              <a:t> which have carried the maximum payload mass. Use a subquery</a:t>
            </a:r>
          </a:p>
          <a:p>
            <a:pPr marL="285750" indent="-285750">
              <a:lnSpc>
                <a:spcPct val="100000"/>
              </a:lnSpc>
              <a:spcBef>
                <a:spcPts val="1400"/>
              </a:spcBef>
              <a:buFont typeface="Arial" panose="020B0604020202020204" pitchFamily="34" charset="0"/>
              <a:buChar char="•"/>
            </a:pPr>
            <a:r>
              <a:rPr lang="en-US" sz="1500" dirty="0">
                <a:latin typeface="Abadi" panose="020B0604020104020204" pitchFamily="34" charset="0"/>
              </a:rPr>
              <a:t>List the records which will display the month names, failure landing_outcomes in drone ship ,booster versions, launch_site for the months in year 2015.</a:t>
            </a:r>
          </a:p>
          <a:p>
            <a:pPr marL="285750" indent="-285750">
              <a:lnSpc>
                <a:spcPct val="100000"/>
              </a:lnSpc>
              <a:spcBef>
                <a:spcPts val="1400"/>
              </a:spcBef>
              <a:buFont typeface="Arial" panose="020B0604020202020204" pitchFamily="34" charset="0"/>
              <a:buChar char="•"/>
            </a:pPr>
            <a:r>
              <a:rPr lang="en-US" sz="1500" dirty="0">
                <a:latin typeface="Abadi" panose="020B0604020104020204" pitchFamily="34" charset="0"/>
              </a:rPr>
              <a:t>Rank the count of landing outcomes (such as Failure (drone ship) or Success (ground pad)) between the date 2010-06-04 and 2017-03-20, in descending order.</a:t>
            </a:r>
          </a:p>
        </p:txBody>
      </p:sp>
      <p:sp>
        <p:nvSpPr>
          <p:cNvPr id="7" name="TextBox 6">
            <a:extLst>
              <a:ext uri="{FF2B5EF4-FFF2-40B4-BE49-F238E27FC236}">
                <a16:creationId xmlns:a16="http://schemas.microsoft.com/office/drawing/2014/main" id="{72CF292E-03E1-361C-D860-BF99985C3060}"/>
              </a:ext>
            </a:extLst>
          </p:cNvPr>
          <p:cNvSpPr txBox="1"/>
          <p:nvPr/>
        </p:nvSpPr>
        <p:spPr>
          <a:xfrm>
            <a:off x="770010" y="1373390"/>
            <a:ext cx="10881216" cy="369332"/>
          </a:xfrm>
          <a:prstGeom prst="rect">
            <a:avLst/>
          </a:prstGeom>
          <a:noFill/>
        </p:spPr>
        <p:txBody>
          <a:bodyPr wrap="square" rtlCol="0">
            <a:spAutoFit/>
          </a:bodyPr>
          <a:lstStyle/>
          <a:p>
            <a:pPr>
              <a:lnSpc>
                <a:spcPct val="100000"/>
              </a:lnSpc>
              <a:spcBef>
                <a:spcPts val="1400"/>
              </a:spcBef>
            </a:pPr>
            <a:r>
              <a:rPr lang="en-US" sz="1800" dirty="0">
                <a:solidFill>
                  <a:schemeClr val="accent3">
                    <a:lumMod val="25000"/>
                  </a:schemeClr>
                </a:solidFill>
                <a:latin typeface="Abadi"/>
              </a:rPr>
              <a:t>Using bullet point format, summarize the SQL queries you performed</a:t>
            </a:r>
          </a:p>
        </p:txBody>
      </p:sp>
      <p:cxnSp>
        <p:nvCxnSpPr>
          <p:cNvPr id="9" name="Straight Connector 8">
            <a:extLst>
              <a:ext uri="{FF2B5EF4-FFF2-40B4-BE49-F238E27FC236}">
                <a16:creationId xmlns:a16="http://schemas.microsoft.com/office/drawing/2014/main" id="{6CE7A0B2-B411-5A04-B855-2BAFDBC36CC5}"/>
              </a:ext>
            </a:extLst>
          </p:cNvPr>
          <p:cNvCxnSpPr>
            <a:cxnSpLocks/>
          </p:cNvCxnSpPr>
          <p:nvPr/>
        </p:nvCxnSpPr>
        <p:spPr>
          <a:xfrm>
            <a:off x="4794291" y="1828801"/>
            <a:ext cx="0" cy="3349636"/>
          </a:xfrm>
          <a:prstGeom prst="line">
            <a:avLst/>
          </a:prstGeom>
          <a:ln w="28575">
            <a:solidFill>
              <a:srgbClr val="5675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657432-366A-62B1-0AA1-378725CC6267}"/>
              </a:ext>
            </a:extLst>
          </p:cNvPr>
          <p:cNvSpPr txBox="1"/>
          <p:nvPr/>
        </p:nvSpPr>
        <p:spPr>
          <a:xfrm>
            <a:off x="770011" y="5615641"/>
            <a:ext cx="10263748" cy="1015663"/>
          </a:xfrm>
          <a:prstGeom prst="rect">
            <a:avLst/>
          </a:prstGeom>
          <a:noFill/>
        </p:spPr>
        <p:txBody>
          <a:bodyPr wrap="square" rtlCol="0">
            <a:spAutoFit/>
          </a:bodyPr>
          <a:lstStyle/>
          <a:p>
            <a:pPr algn="ctr"/>
            <a:r>
              <a:rPr lang="en-US" sz="2000" b="1" dirty="0">
                <a:latin typeface="Abadi" panose="020B0604020104020204" pitchFamily="34" charset="0"/>
              </a:rPr>
              <a:t>https://github.com/JuanReyes2608/data-space/blob/6cb574d14fbcb841a4a12cef4bc8aec2fe9ab8dd/4.%20jupyter-labs-eda-sql-coursera_sqllite.ipynb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2798546"/>
          </a:xfrm>
          <a:prstGeom prst="rect">
            <a:avLst/>
          </a:prstGeom>
        </p:spPr>
        <p:txBody>
          <a:bodyPr>
            <a:normAutofit/>
          </a:bodyPr>
          <a:lstStyle/>
          <a:p>
            <a:pPr marL="0" indent="0">
              <a:lnSpc>
                <a:spcPct val="100000"/>
              </a:lnSpc>
              <a:spcBef>
                <a:spcPts val="1400"/>
              </a:spcBef>
              <a:buNone/>
            </a:pPr>
            <a:r>
              <a:rPr lang="en-US" sz="1800" dirty="0">
                <a:latin typeface="Abadi" panose="020B0604020104020204" pitchFamily="34" charset="0"/>
              </a:rPr>
              <a:t>We used Folium and Pandas to create an interactive map with SpaceX launch data. The map, centered on NASA Johnson Space Center, features markers for launch sites color-coded by success. We added a MousePosition plugin for coordinate tracking and drew PolyLines to measure distances to nearby features like cities and coastlines.</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latin typeface="Abadi" panose="020B0604020104020204" pitchFamily="34" charset="0"/>
              </a:rPr>
              <a:t>We added markers to visualize launch sites and color-coded them to differentiate between successful and failed launches, aiding in data analysis. The MousePosition plugin was included to track and display coordinates on the map, helping to pinpoint specific locations accurately. PolyLines were drawn to measure and analyze distances between launch sites and nearby features like cities and coastlines, facilitating proximity analysis.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7EB4557E-F384-E330-1D89-6F13FA8B05B3}"/>
              </a:ext>
            </a:extLst>
          </p:cNvPr>
          <p:cNvSpPr txBox="1"/>
          <p:nvPr/>
        </p:nvSpPr>
        <p:spPr>
          <a:xfrm>
            <a:off x="770011" y="5610967"/>
            <a:ext cx="10304389" cy="1015663"/>
          </a:xfrm>
          <a:prstGeom prst="rect">
            <a:avLst/>
          </a:prstGeom>
          <a:noFill/>
        </p:spPr>
        <p:txBody>
          <a:bodyPr wrap="square" rtlCol="0">
            <a:spAutoFit/>
          </a:bodyPr>
          <a:lstStyle/>
          <a:p>
            <a:pPr algn="ctr"/>
            <a:r>
              <a:rPr lang="en-US" sz="2000" b="1" dirty="0">
                <a:latin typeface="Abadi" panose="020B0604020104020204" pitchFamily="34" charset="0"/>
              </a:rPr>
              <a:t>https://github.com/JuanReyes2608/data-space/blob/6cb574d14fbcb841a4a12cef4bc8aec2fe9ab8dd/6.%20lab_jupyter_launch_site_location.ipynb</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816933"/>
            <a:ext cx="10301113" cy="720060"/>
          </a:xfrm>
          <a:prstGeom prst="rect">
            <a:avLst/>
          </a:prstGeom>
        </p:spPr>
        <p:txBody>
          <a:bodyPr vert="horz" lIns="91440" tIns="45720" rIns="91440" bIns="45720" rtlCol="0" anchor="t">
            <a:normAutofit fontScale="92500"/>
          </a:bodyPr>
          <a:lstStyle/>
          <a:p>
            <a:pPr marL="0" indent="0" algn="ctr">
              <a:lnSpc>
                <a:spcPct val="100000"/>
              </a:lnSpc>
              <a:spcBef>
                <a:spcPts val="1400"/>
              </a:spcBef>
              <a:buNone/>
            </a:pPr>
            <a:r>
              <a:rPr lang="en-US" sz="2200" b="1" dirty="0">
                <a:solidFill>
                  <a:schemeClr val="accent3">
                    <a:lumMod val="25000"/>
                  </a:schemeClr>
                </a:solidFill>
                <a:latin typeface="Abadi" panose="020B0604020104020204" pitchFamily="34" charset="0"/>
              </a:rPr>
              <a:t>https://github.com/JuanReyes2608/data-space/blob/fbe2ec9d316af97d7a283c110849c8c239454116/7.%20spacex_dash_app.py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Box 5">
            <a:extLst>
              <a:ext uri="{FF2B5EF4-FFF2-40B4-BE49-F238E27FC236}">
                <a16:creationId xmlns:a16="http://schemas.microsoft.com/office/drawing/2014/main" id="{47A0806A-9763-B3F0-7D26-CF1D7FF24BB8}"/>
              </a:ext>
            </a:extLst>
          </p:cNvPr>
          <p:cNvSpPr txBox="1"/>
          <p:nvPr/>
        </p:nvSpPr>
        <p:spPr>
          <a:xfrm>
            <a:off x="770010" y="1432977"/>
            <a:ext cx="10651977" cy="4247317"/>
          </a:xfrm>
          <a:prstGeom prst="rect">
            <a:avLst/>
          </a:prstGeom>
          <a:noFill/>
        </p:spPr>
        <p:txBody>
          <a:bodyPr wrap="square">
            <a:spAutoFit/>
          </a:bodyPr>
          <a:lstStyle/>
          <a:p>
            <a:r>
              <a:rPr lang="en-US" dirty="0">
                <a:latin typeface="Abadi" panose="020B0604020104020204" pitchFamily="34" charset="0"/>
              </a:rPr>
              <a:t>This Dash application visualizes SpaceX launch records with several interactive components:</a:t>
            </a:r>
          </a:p>
          <a:p>
            <a:pPr marL="285750" indent="-285750">
              <a:buFont typeface="Arial" panose="020B0604020202020204" pitchFamily="34" charset="0"/>
              <a:buChar char="•"/>
            </a:pPr>
            <a:r>
              <a:rPr lang="en-US" b="1" dirty="0">
                <a:latin typeface="Abadi" panose="020B0604020104020204" pitchFamily="34" charset="0"/>
              </a:rPr>
              <a:t>Dropdown Menu (Task 1)</a:t>
            </a:r>
            <a:r>
              <a:rPr lang="en-US" dirty="0">
                <a:latin typeface="Abadi" panose="020B0604020104020204" pitchFamily="34" charset="0"/>
              </a:rPr>
              <a:t>:</a:t>
            </a:r>
          </a:p>
          <a:p>
            <a:pPr lvl="1"/>
            <a:r>
              <a:rPr lang="en-US" dirty="0">
                <a:latin typeface="Abadi" panose="020B0604020104020204" pitchFamily="34" charset="0"/>
              </a:rPr>
              <a:t>A dropdown menu allows users to select a specific launch site or view data for all sites.</a:t>
            </a:r>
          </a:p>
          <a:p>
            <a:pPr marL="285750" indent="-285750">
              <a:buFont typeface="Arial" panose="020B0604020202020204" pitchFamily="34" charset="0"/>
              <a:buChar char="•"/>
            </a:pPr>
            <a:r>
              <a:rPr lang="en-US" b="1" dirty="0">
                <a:latin typeface="Abadi" panose="020B0604020104020204" pitchFamily="34" charset="0"/>
              </a:rPr>
              <a:t>Pie Chart (Task 2)</a:t>
            </a:r>
            <a:r>
              <a:rPr lang="en-US" dirty="0">
                <a:latin typeface="Abadi" panose="020B0604020104020204" pitchFamily="34" charset="0"/>
              </a:rPr>
              <a:t>:</a:t>
            </a:r>
          </a:p>
          <a:p>
            <a:pPr lvl="1"/>
            <a:r>
              <a:rPr lang="en-US" dirty="0">
                <a:latin typeface="Abadi" panose="020B0604020104020204" pitchFamily="34" charset="0"/>
              </a:rPr>
              <a:t>A pie chart displays the total number of successful launches for the selected launch site. If "All Sites" is selected, it shows the success count for each site.</a:t>
            </a:r>
          </a:p>
          <a:p>
            <a:pPr marL="285750" indent="-285750">
              <a:buFont typeface="Arial" panose="020B0604020202020204" pitchFamily="34" charset="0"/>
              <a:buChar char="•"/>
            </a:pPr>
            <a:r>
              <a:rPr lang="en-US" b="1" dirty="0">
                <a:latin typeface="Abadi" panose="020B0604020104020204" pitchFamily="34" charset="0"/>
              </a:rPr>
              <a:t>Range Slider (Task 3)</a:t>
            </a:r>
            <a:r>
              <a:rPr lang="en-US" dirty="0">
                <a:latin typeface="Abadi" panose="020B0604020104020204" pitchFamily="34" charset="0"/>
              </a:rPr>
              <a:t>:</a:t>
            </a:r>
          </a:p>
          <a:p>
            <a:pPr lvl="1"/>
            <a:r>
              <a:rPr lang="en-US" dirty="0">
                <a:latin typeface="Abadi" panose="020B0604020104020204" pitchFamily="34" charset="0"/>
              </a:rPr>
              <a:t>A range slider enables users to filter the data based on payload mass (in kg). Users can select a payload range to visualize in the scatter plot.</a:t>
            </a:r>
          </a:p>
          <a:p>
            <a:pPr marL="285750" indent="-285750">
              <a:buFont typeface="Arial" panose="020B0604020202020204" pitchFamily="34" charset="0"/>
              <a:buChar char="•"/>
            </a:pPr>
            <a:r>
              <a:rPr lang="en-US" b="1" dirty="0">
                <a:latin typeface="Abadi" panose="020B0604020104020204" pitchFamily="34" charset="0"/>
              </a:rPr>
              <a:t>Scatter Plot (Task 4)</a:t>
            </a:r>
            <a:r>
              <a:rPr lang="en-US" dirty="0">
                <a:latin typeface="Abadi" panose="020B0604020104020204" pitchFamily="34" charset="0"/>
              </a:rPr>
              <a:t>:</a:t>
            </a:r>
          </a:p>
          <a:p>
            <a:pPr lvl="1"/>
            <a:r>
              <a:rPr lang="en-US" dirty="0">
                <a:latin typeface="Abadi" panose="020B0604020104020204" pitchFamily="34" charset="0"/>
              </a:rPr>
              <a:t>A scatter plot illustrates the correlation between payload mass and launch success. The points are color-coded based on the booster version category. The plot updates based on the selected launch site and payload range.</a:t>
            </a:r>
          </a:p>
          <a:p>
            <a:r>
              <a:rPr lang="en-US" dirty="0">
                <a:latin typeface="Abadi" panose="020B0604020104020204" pitchFamily="34" charset="0"/>
              </a:rPr>
              <a:t>These components allow users to interactively explore how payload and launch success vary across different launch sites and booster versions.</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365186"/>
            <a:ext cx="10687962" cy="923331"/>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best classification model was created by standardizing the data, splitting it into training and testing sets, and tuning various models (Logistic Regression, SVM, Decision Tree, k-NN) using GridSearchCV. The SVM model achieved the highest accuracy on the test set, making it the best performing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Box 6">
            <a:extLst>
              <a:ext uri="{FF2B5EF4-FFF2-40B4-BE49-F238E27FC236}">
                <a16:creationId xmlns:a16="http://schemas.microsoft.com/office/drawing/2014/main" id="{2CE035E6-82FB-2294-1EE5-8EB32BAA88E2}"/>
              </a:ext>
            </a:extLst>
          </p:cNvPr>
          <p:cNvSpPr txBox="1"/>
          <p:nvPr/>
        </p:nvSpPr>
        <p:spPr>
          <a:xfrm>
            <a:off x="770010" y="5748086"/>
            <a:ext cx="10281448" cy="923330"/>
          </a:xfrm>
          <a:prstGeom prst="rect">
            <a:avLst/>
          </a:prstGeom>
          <a:noFill/>
        </p:spPr>
        <p:txBody>
          <a:bodyPr wrap="square">
            <a:spAutoFit/>
          </a:bodyPr>
          <a:lstStyle/>
          <a:p>
            <a:pPr algn="ctr"/>
            <a:r>
              <a:rPr lang="en-US" b="1" dirty="0">
                <a:latin typeface="Abadi" panose="020B0604020104020204" pitchFamily="34" charset="0"/>
              </a:rPr>
              <a:t>https://github.com/JuanReyes2608/data-space/blob/fbe2ec9d316af97d7a283c110849c8c239454116/8.%20SpaceX_Machine_Learning_Prediction_Part_5.jupyterlite.ipynb</a:t>
            </a:r>
          </a:p>
        </p:txBody>
      </p:sp>
      <p:cxnSp>
        <p:nvCxnSpPr>
          <p:cNvPr id="11" name="Connector: Curved 10">
            <a:extLst>
              <a:ext uri="{FF2B5EF4-FFF2-40B4-BE49-F238E27FC236}">
                <a16:creationId xmlns:a16="http://schemas.microsoft.com/office/drawing/2014/main" id="{85457DFD-DD73-420C-1C09-8375F017E29F}"/>
              </a:ext>
            </a:extLst>
          </p:cNvPr>
          <p:cNvCxnSpPr>
            <a:cxnSpLocks/>
            <a:stCxn id="10" idx="3"/>
            <a:endCxn id="9" idx="1"/>
          </p:cNvCxnSpPr>
          <p:nvPr/>
        </p:nvCxnSpPr>
        <p:spPr>
          <a:xfrm>
            <a:off x="6510087" y="2805601"/>
            <a:ext cx="1139296" cy="12700"/>
          </a:xfrm>
          <a:prstGeom prst="curvedConnector3">
            <a:avLst>
              <a:gd name="adj1" fmla="val 5000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1BEFD963-6BC2-A484-3FFE-2333D059324C}"/>
              </a:ext>
            </a:extLst>
          </p:cNvPr>
          <p:cNvCxnSpPr>
            <a:cxnSpLocks/>
            <a:stCxn id="12" idx="3"/>
            <a:endCxn id="10" idx="1"/>
          </p:cNvCxnSpPr>
          <p:nvPr/>
        </p:nvCxnSpPr>
        <p:spPr>
          <a:xfrm>
            <a:off x="4313215" y="2805601"/>
            <a:ext cx="806745" cy="12700"/>
          </a:xfrm>
          <a:prstGeom prst="curvedConnector3">
            <a:avLst>
              <a:gd name="adj1" fmla="val 5000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B630174D-7C59-111B-CF06-E5CF19850752}"/>
              </a:ext>
            </a:extLst>
          </p:cNvPr>
          <p:cNvCxnSpPr>
            <a:cxnSpLocks/>
            <a:stCxn id="9" idx="3"/>
            <a:endCxn id="13" idx="3"/>
          </p:cNvCxnSpPr>
          <p:nvPr/>
        </p:nvCxnSpPr>
        <p:spPr>
          <a:xfrm>
            <a:off x="8960263" y="2818301"/>
            <a:ext cx="79249" cy="1191962"/>
          </a:xfrm>
          <a:prstGeom prst="curvedConnector3">
            <a:avLst>
              <a:gd name="adj1" fmla="val 64807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3EE567F0-BF80-21A6-4F11-4F479214A9B0}"/>
              </a:ext>
            </a:extLst>
          </p:cNvPr>
          <p:cNvCxnSpPr>
            <a:cxnSpLocks/>
            <a:stCxn id="14" idx="1"/>
            <a:endCxn id="15" idx="3"/>
          </p:cNvCxnSpPr>
          <p:nvPr/>
        </p:nvCxnSpPr>
        <p:spPr>
          <a:xfrm rot="10800000" flipV="1">
            <a:off x="4290582" y="4001363"/>
            <a:ext cx="829379" cy="3217"/>
          </a:xfrm>
          <a:prstGeom prst="curvedConnector3">
            <a:avLst>
              <a:gd name="adj1" fmla="val 5000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32D59D07-36C1-B306-78DE-910B9B8976CB}"/>
              </a:ext>
            </a:extLst>
          </p:cNvPr>
          <p:cNvCxnSpPr>
            <a:cxnSpLocks/>
            <a:stCxn id="13" idx="1"/>
            <a:endCxn id="14" idx="3"/>
          </p:cNvCxnSpPr>
          <p:nvPr/>
        </p:nvCxnSpPr>
        <p:spPr>
          <a:xfrm rot="10800000">
            <a:off x="6510088" y="4001365"/>
            <a:ext cx="1064193" cy="8899"/>
          </a:xfrm>
          <a:prstGeom prst="curvedConnector3">
            <a:avLst>
              <a:gd name="adj1" fmla="val 5000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F5B4A8A0-AF65-30DC-742D-FC2669013AB9}"/>
              </a:ext>
            </a:extLst>
          </p:cNvPr>
          <p:cNvCxnSpPr>
            <a:cxnSpLocks/>
            <a:stCxn id="15" idx="1"/>
            <a:endCxn id="20" idx="1"/>
          </p:cNvCxnSpPr>
          <p:nvPr/>
        </p:nvCxnSpPr>
        <p:spPr>
          <a:xfrm rot="10800000" flipH="1" flipV="1">
            <a:off x="2764220" y="4004581"/>
            <a:ext cx="21224" cy="1201444"/>
          </a:xfrm>
          <a:prstGeom prst="curvedConnector3">
            <a:avLst>
              <a:gd name="adj1" fmla="val -248447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73F996E2-AE13-28DB-F50F-E8FF32FFDA01}"/>
              </a:ext>
            </a:extLst>
          </p:cNvPr>
          <p:cNvGrpSpPr/>
          <p:nvPr/>
        </p:nvGrpSpPr>
        <p:grpSpPr>
          <a:xfrm>
            <a:off x="2764218" y="2375846"/>
            <a:ext cx="6275294" cy="3259935"/>
            <a:chOff x="2764218" y="2375846"/>
            <a:chExt cx="6275294" cy="3259935"/>
          </a:xfrm>
        </p:grpSpPr>
        <p:sp>
          <p:nvSpPr>
            <p:cNvPr id="9" name="Rectangle: Rounded Corners 8">
              <a:extLst>
                <a:ext uri="{FF2B5EF4-FFF2-40B4-BE49-F238E27FC236}">
                  <a16:creationId xmlns:a16="http://schemas.microsoft.com/office/drawing/2014/main" id="{7926493D-6E60-BD8A-09BD-A7ED22A4D6B6}"/>
                </a:ext>
              </a:extLst>
            </p:cNvPr>
            <p:cNvSpPr/>
            <p:nvPr/>
          </p:nvSpPr>
          <p:spPr>
            <a:xfrm>
              <a:off x="7649383" y="2388546"/>
              <a:ext cx="1310880" cy="859509"/>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badi" panose="020B0604020104020204" pitchFamily="34" charset="0"/>
                </a:rPr>
                <a:t>Clean Data</a:t>
              </a:r>
            </a:p>
          </p:txBody>
        </p:sp>
        <p:sp>
          <p:nvSpPr>
            <p:cNvPr id="10" name="Rectangle: Rounded Corners 9">
              <a:extLst>
                <a:ext uri="{FF2B5EF4-FFF2-40B4-BE49-F238E27FC236}">
                  <a16:creationId xmlns:a16="http://schemas.microsoft.com/office/drawing/2014/main" id="{D039EFEA-E05A-D449-16FB-F900423F7A56}"/>
                </a:ext>
              </a:extLst>
            </p:cNvPr>
            <p:cNvSpPr/>
            <p:nvPr/>
          </p:nvSpPr>
          <p:spPr>
            <a:xfrm>
              <a:off x="5119960" y="2375846"/>
              <a:ext cx="1390127" cy="859509"/>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badi" panose="020B0604020104020204" pitchFamily="34" charset="0"/>
                </a:rPr>
                <a:t>Load Data</a:t>
              </a:r>
            </a:p>
          </p:txBody>
        </p:sp>
        <p:sp>
          <p:nvSpPr>
            <p:cNvPr id="12" name="Rectangle: Rounded Corners 11">
              <a:extLst>
                <a:ext uri="{FF2B5EF4-FFF2-40B4-BE49-F238E27FC236}">
                  <a16:creationId xmlns:a16="http://schemas.microsoft.com/office/drawing/2014/main" id="{18A6E80E-8DFB-39B1-66F9-E085CFD675A3}"/>
                </a:ext>
              </a:extLst>
            </p:cNvPr>
            <p:cNvSpPr>
              <a:spLocks/>
            </p:cNvSpPr>
            <p:nvPr/>
          </p:nvSpPr>
          <p:spPr>
            <a:xfrm>
              <a:off x="2764218" y="2375846"/>
              <a:ext cx="1548997" cy="859509"/>
            </a:xfrm>
            <a:prstGeom prst="roundRect">
              <a:avLst/>
            </a:prstGeom>
            <a:solidFill>
              <a:srgbClr val="0A4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badi" panose="020B0604020104020204" pitchFamily="34" charset="0"/>
                </a:rPr>
                <a:t>Set Up Environment</a:t>
              </a:r>
            </a:p>
          </p:txBody>
        </p:sp>
        <p:sp>
          <p:nvSpPr>
            <p:cNvPr id="13" name="Rectangle: Rounded Corners 12">
              <a:extLst>
                <a:ext uri="{FF2B5EF4-FFF2-40B4-BE49-F238E27FC236}">
                  <a16:creationId xmlns:a16="http://schemas.microsoft.com/office/drawing/2014/main" id="{4542B166-7509-AB74-F0D1-6F9840639C48}"/>
                </a:ext>
              </a:extLst>
            </p:cNvPr>
            <p:cNvSpPr/>
            <p:nvPr/>
          </p:nvSpPr>
          <p:spPr>
            <a:xfrm>
              <a:off x="7574280" y="3580508"/>
              <a:ext cx="1465232" cy="859509"/>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badi" panose="020B0604020104020204" pitchFamily="34" charset="0"/>
                </a:rPr>
                <a:t>Feature Engineering</a:t>
              </a:r>
            </a:p>
          </p:txBody>
        </p:sp>
        <p:sp>
          <p:nvSpPr>
            <p:cNvPr id="14" name="Rectangle: Rounded Corners 13">
              <a:extLst>
                <a:ext uri="{FF2B5EF4-FFF2-40B4-BE49-F238E27FC236}">
                  <a16:creationId xmlns:a16="http://schemas.microsoft.com/office/drawing/2014/main" id="{E6AA2316-7AE5-EABE-47B0-3F8FE94A41A5}"/>
                </a:ext>
              </a:extLst>
            </p:cNvPr>
            <p:cNvSpPr/>
            <p:nvPr/>
          </p:nvSpPr>
          <p:spPr>
            <a:xfrm>
              <a:off x="5119960" y="3571609"/>
              <a:ext cx="1390127" cy="859509"/>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badi" panose="020B0604020104020204" pitchFamily="34" charset="0"/>
                </a:rPr>
                <a:t>Split Data</a:t>
              </a:r>
            </a:p>
          </p:txBody>
        </p:sp>
        <p:sp>
          <p:nvSpPr>
            <p:cNvPr id="15" name="Rectangle: Rounded Corners 14">
              <a:extLst>
                <a:ext uri="{FF2B5EF4-FFF2-40B4-BE49-F238E27FC236}">
                  <a16:creationId xmlns:a16="http://schemas.microsoft.com/office/drawing/2014/main" id="{3F538E44-CF71-07BF-2A8D-7664EE5B7B2B}"/>
                </a:ext>
              </a:extLst>
            </p:cNvPr>
            <p:cNvSpPr/>
            <p:nvPr/>
          </p:nvSpPr>
          <p:spPr>
            <a:xfrm>
              <a:off x="2764220" y="3574826"/>
              <a:ext cx="1526361" cy="859509"/>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badi" panose="020B0604020104020204" pitchFamily="34" charset="0"/>
                </a:rPr>
                <a:t>Select Model</a:t>
              </a:r>
            </a:p>
          </p:txBody>
        </p:sp>
        <p:sp>
          <p:nvSpPr>
            <p:cNvPr id="20" name="Rectangle: Rounded Corners 19">
              <a:extLst>
                <a:ext uri="{FF2B5EF4-FFF2-40B4-BE49-F238E27FC236}">
                  <a16:creationId xmlns:a16="http://schemas.microsoft.com/office/drawing/2014/main" id="{3A96D880-7CF1-E644-F651-34F415A21751}"/>
                </a:ext>
              </a:extLst>
            </p:cNvPr>
            <p:cNvSpPr/>
            <p:nvPr/>
          </p:nvSpPr>
          <p:spPr>
            <a:xfrm>
              <a:off x="2785444" y="4776270"/>
              <a:ext cx="1526358" cy="859509"/>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badi" panose="020B0604020104020204" pitchFamily="34" charset="0"/>
                </a:rPr>
                <a:t>Train Model</a:t>
              </a:r>
            </a:p>
          </p:txBody>
        </p:sp>
        <p:sp>
          <p:nvSpPr>
            <p:cNvPr id="22" name="Rectangle: Rounded Corners 21">
              <a:extLst>
                <a:ext uri="{FF2B5EF4-FFF2-40B4-BE49-F238E27FC236}">
                  <a16:creationId xmlns:a16="http://schemas.microsoft.com/office/drawing/2014/main" id="{FC67D2A6-19D1-096A-8E6D-9218BB3042F9}"/>
                </a:ext>
              </a:extLst>
            </p:cNvPr>
            <p:cNvSpPr>
              <a:spLocks/>
            </p:cNvSpPr>
            <p:nvPr/>
          </p:nvSpPr>
          <p:spPr>
            <a:xfrm>
              <a:off x="5119960" y="4776272"/>
              <a:ext cx="1390127" cy="859509"/>
            </a:xfrm>
            <a:prstGeom prst="roundRect">
              <a:avLst/>
            </a:prstGeom>
            <a:solidFill>
              <a:srgbClr val="0A4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badi" panose="020B0604020104020204" pitchFamily="34" charset="0"/>
                </a:rPr>
                <a:t>Evaluate Model</a:t>
              </a:r>
            </a:p>
          </p:txBody>
        </p:sp>
        <p:sp>
          <p:nvSpPr>
            <p:cNvPr id="23" name="Rectangle: Rounded Corners 22">
              <a:extLst>
                <a:ext uri="{FF2B5EF4-FFF2-40B4-BE49-F238E27FC236}">
                  <a16:creationId xmlns:a16="http://schemas.microsoft.com/office/drawing/2014/main" id="{811A89B5-5052-12BA-67A6-4732024CD23F}"/>
                </a:ext>
              </a:extLst>
            </p:cNvPr>
            <p:cNvSpPr>
              <a:spLocks/>
            </p:cNvSpPr>
            <p:nvPr/>
          </p:nvSpPr>
          <p:spPr>
            <a:xfrm>
              <a:off x="7649383" y="4776270"/>
              <a:ext cx="1390129" cy="859509"/>
            </a:xfrm>
            <a:prstGeom prst="roundRect">
              <a:avLst/>
            </a:prstGeom>
            <a:solidFill>
              <a:srgbClr val="0A4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badi" panose="020B0604020104020204" pitchFamily="34" charset="0"/>
                </a:rPr>
                <a:t>Make Predictions</a:t>
              </a:r>
            </a:p>
          </p:txBody>
        </p:sp>
      </p:grpSp>
      <p:cxnSp>
        <p:nvCxnSpPr>
          <p:cNvPr id="29" name="Connector: Curved 28">
            <a:extLst>
              <a:ext uri="{FF2B5EF4-FFF2-40B4-BE49-F238E27FC236}">
                <a16:creationId xmlns:a16="http://schemas.microsoft.com/office/drawing/2014/main" id="{71540CA4-A7E4-A465-67BF-E64905A04174}"/>
              </a:ext>
            </a:extLst>
          </p:cNvPr>
          <p:cNvCxnSpPr>
            <a:cxnSpLocks/>
            <a:stCxn id="20" idx="3"/>
            <a:endCxn id="22" idx="1"/>
          </p:cNvCxnSpPr>
          <p:nvPr/>
        </p:nvCxnSpPr>
        <p:spPr>
          <a:xfrm>
            <a:off x="4311802" y="5206025"/>
            <a:ext cx="808158" cy="2"/>
          </a:xfrm>
          <a:prstGeom prst="curvedConnector3">
            <a:avLst>
              <a:gd name="adj1" fmla="val 5000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4646EF9-C323-275F-8022-CF736A2203EF}"/>
              </a:ext>
            </a:extLst>
          </p:cNvPr>
          <p:cNvCxnSpPr>
            <a:cxnSpLocks/>
            <a:stCxn id="22" idx="3"/>
            <a:endCxn id="23" idx="1"/>
          </p:cNvCxnSpPr>
          <p:nvPr/>
        </p:nvCxnSpPr>
        <p:spPr>
          <a:xfrm flipV="1">
            <a:off x="6510087" y="5206025"/>
            <a:ext cx="1139296" cy="2"/>
          </a:xfrm>
          <a:prstGeom prst="curvedConnector3">
            <a:avLst>
              <a:gd name="adj1" fmla="val 50000"/>
            </a:avLst>
          </a:prstGeom>
          <a:ln w="57150">
            <a:solidFill>
              <a:srgbClr val="9A570D"/>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DA3EC61-0D42-FC11-DD37-DEA828CDB781}"/>
              </a:ext>
            </a:extLst>
          </p:cNvPr>
          <p:cNvPicPr>
            <a:picLocks noGrp="1" noRot="1" noChangeAspect="1" noMove="1" noResize="1" noEditPoints="1" noAdjustHandles="1" noChangeArrowheads="1" noChangeShapeType="1" noCrop="1"/>
          </p:cNvPicPr>
          <p:nvPr/>
        </p:nvPicPr>
        <p:blipFill>
          <a:blip r:embed="rId4"/>
          <a:stretch>
            <a:fillRect/>
          </a:stretch>
        </p:blipFill>
        <p:spPr>
          <a:xfrm>
            <a:off x="516393" y="1485811"/>
            <a:ext cx="3828189" cy="5039720"/>
          </a:xfrm>
          <a:prstGeom prst="rect">
            <a:avLst/>
          </a:prstGeom>
        </p:spPr>
      </p:pic>
      <p:pic>
        <p:nvPicPr>
          <p:cNvPr id="6" name="Picture 5">
            <a:extLst>
              <a:ext uri="{FF2B5EF4-FFF2-40B4-BE49-F238E27FC236}">
                <a16:creationId xmlns:a16="http://schemas.microsoft.com/office/drawing/2014/main" id="{2C079572-6B13-16F0-D1D1-CC54E09ADC9C}"/>
              </a:ext>
            </a:extLst>
          </p:cNvPr>
          <p:cNvPicPr>
            <a:picLocks noGrp="1" noRot="1" noChangeAspect="1" noMove="1" noResize="1" noEditPoints="1" noAdjustHandles="1" noChangeArrowheads="1" noChangeShapeType="1" noCrop="1"/>
          </p:cNvPicPr>
          <p:nvPr/>
        </p:nvPicPr>
        <p:blipFill>
          <a:blip r:embed="rId5"/>
          <a:stretch>
            <a:fillRect/>
          </a:stretch>
        </p:blipFill>
        <p:spPr>
          <a:xfrm>
            <a:off x="4501353" y="1506983"/>
            <a:ext cx="6685935" cy="2477176"/>
          </a:xfrm>
          <a:prstGeom prst="rect">
            <a:avLst/>
          </a:prstGeom>
        </p:spPr>
      </p:pic>
      <p:pic>
        <p:nvPicPr>
          <p:cNvPr id="10" name="Picture 9">
            <a:extLst>
              <a:ext uri="{FF2B5EF4-FFF2-40B4-BE49-F238E27FC236}">
                <a16:creationId xmlns:a16="http://schemas.microsoft.com/office/drawing/2014/main" id="{01B368DB-377B-0FF8-2C61-0D512B39A615}"/>
              </a:ext>
            </a:extLst>
          </p:cNvPr>
          <p:cNvPicPr>
            <a:picLocks noGrp="1" noRot="1" noChangeAspect="1" noMove="1" noResize="1" noEditPoints="1" noAdjustHandles="1" noChangeArrowheads="1" noChangeShapeType="1" noCrop="1"/>
          </p:cNvPicPr>
          <p:nvPr/>
        </p:nvPicPr>
        <p:blipFill>
          <a:blip r:embed="rId6"/>
          <a:stretch>
            <a:fillRect/>
          </a:stretch>
        </p:blipFill>
        <p:spPr>
          <a:xfrm>
            <a:off x="4501353" y="4103651"/>
            <a:ext cx="6685935" cy="2477176"/>
          </a:xfrm>
          <a:prstGeom prst="rect">
            <a:avLst/>
          </a:prstGeom>
        </p:spPr>
      </p:pic>
      <p:sp>
        <p:nvSpPr>
          <p:cNvPr id="12" name="TextBox 11">
            <a:extLst>
              <a:ext uri="{FF2B5EF4-FFF2-40B4-BE49-F238E27FC236}">
                <a16:creationId xmlns:a16="http://schemas.microsoft.com/office/drawing/2014/main" id="{F6FEDBE6-37D3-EA6D-8BFB-515D6AC4A4D4}"/>
              </a:ext>
            </a:extLst>
          </p:cNvPr>
          <p:cNvSpPr txBox="1"/>
          <p:nvPr/>
        </p:nvSpPr>
        <p:spPr>
          <a:xfrm>
            <a:off x="673165" y="1657627"/>
            <a:ext cx="3828188" cy="400110"/>
          </a:xfrm>
          <a:prstGeom prst="rect">
            <a:avLst/>
          </a:prstGeom>
          <a:noFill/>
        </p:spPr>
        <p:txBody>
          <a:bodyPr wrap="square">
            <a:sp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results</a:t>
            </a:r>
          </a:p>
        </p:txBody>
      </p:sp>
      <p:sp>
        <p:nvSpPr>
          <p:cNvPr id="14" name="TextBox 13">
            <a:extLst>
              <a:ext uri="{FF2B5EF4-FFF2-40B4-BE49-F238E27FC236}">
                <a16:creationId xmlns:a16="http://schemas.microsoft.com/office/drawing/2014/main" id="{79E34141-4F2F-9DB4-2CF6-B2A6A12C83A7}"/>
              </a:ext>
            </a:extLst>
          </p:cNvPr>
          <p:cNvSpPr txBox="1"/>
          <p:nvPr/>
        </p:nvSpPr>
        <p:spPr>
          <a:xfrm>
            <a:off x="5579608" y="1623685"/>
            <a:ext cx="2994122" cy="400110"/>
          </a:xfrm>
          <a:prstGeom prst="rect">
            <a:avLst/>
          </a:prstGeom>
          <a:noFill/>
        </p:spPr>
        <p:txBody>
          <a:bodyPr wrap="square">
            <a:sp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Interactive analytics demo</a:t>
            </a:r>
          </a:p>
        </p:txBody>
      </p:sp>
      <p:sp>
        <p:nvSpPr>
          <p:cNvPr id="16" name="TextBox 15">
            <a:extLst>
              <a:ext uri="{FF2B5EF4-FFF2-40B4-BE49-F238E27FC236}">
                <a16:creationId xmlns:a16="http://schemas.microsoft.com/office/drawing/2014/main" id="{217F56D6-D8AE-E4A5-80AC-01F3AAAAAFE8}"/>
              </a:ext>
            </a:extLst>
          </p:cNvPr>
          <p:cNvSpPr txBox="1"/>
          <p:nvPr/>
        </p:nvSpPr>
        <p:spPr>
          <a:xfrm>
            <a:off x="6735097" y="4150813"/>
            <a:ext cx="2969342" cy="400110"/>
          </a:xfrm>
          <a:prstGeom prst="rect">
            <a:avLst/>
          </a:prstGeom>
          <a:noFill/>
        </p:spPr>
        <p:txBody>
          <a:bodyPr wrap="square">
            <a:sp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Predictive analysis results</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8ECC3AE-3B2C-A306-1C3F-A45B82BC7A08}"/>
              </a:ext>
            </a:extLst>
          </p:cNvPr>
          <p:cNvPicPr>
            <a:picLocks noChangeAspect="1"/>
          </p:cNvPicPr>
          <p:nvPr/>
        </p:nvPicPr>
        <p:blipFill>
          <a:blip r:embed="rId3"/>
          <a:stretch>
            <a:fillRect/>
          </a:stretch>
        </p:blipFill>
        <p:spPr>
          <a:xfrm>
            <a:off x="1646771" y="1360735"/>
            <a:ext cx="8898458" cy="427314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78581" y="5817680"/>
            <a:ext cx="8898459" cy="640831"/>
          </a:xfrm>
          <a:prstGeom prst="rect">
            <a:avLst/>
          </a:prstGeom>
        </p:spPr>
        <p:txBody>
          <a:bodyPr>
            <a:normAutofit/>
          </a:bodyPr>
          <a:lstStyle/>
          <a:p>
            <a:pPr marL="0" indent="0">
              <a:lnSpc>
                <a:spcPct val="100000"/>
              </a:lnSpc>
              <a:spcBef>
                <a:spcPts val="1400"/>
              </a:spcBef>
              <a:buNone/>
            </a:pPr>
            <a:r>
              <a:rPr lang="en-US" sz="1600" dirty="0"/>
              <a:t>In the scatter plot, it can be seen that the CAFS SLC 40 site has a higher number of flights compared to the other sites.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85899" y="5476006"/>
            <a:ext cx="9585224" cy="95120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graph, it can be observed that there are more payload mass values that are less than 8000.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B7D01F1-EFB7-6890-B85F-DE618541E1EC}"/>
              </a:ext>
            </a:extLst>
          </p:cNvPr>
          <p:cNvPicPr>
            <a:picLocks noChangeAspect="1"/>
          </p:cNvPicPr>
          <p:nvPr/>
        </p:nvPicPr>
        <p:blipFill>
          <a:blip r:embed="rId3"/>
          <a:stretch>
            <a:fillRect/>
          </a:stretch>
        </p:blipFill>
        <p:spPr>
          <a:xfrm>
            <a:off x="1485900" y="1449479"/>
            <a:ext cx="9585223" cy="380094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04306" y="5708108"/>
            <a:ext cx="9485035" cy="103656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orbits with the highest success rate are ES-L1, GEO, HEO, and 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252526F-CBC0-2DFD-2065-095D88702658}"/>
              </a:ext>
            </a:extLst>
          </p:cNvPr>
          <p:cNvPicPr>
            <a:picLocks noChangeAspect="1"/>
          </p:cNvPicPr>
          <p:nvPr/>
        </p:nvPicPr>
        <p:blipFill>
          <a:blip r:embed="rId3"/>
          <a:stretch>
            <a:fillRect/>
          </a:stretch>
        </p:blipFill>
        <p:spPr>
          <a:xfrm>
            <a:off x="978015" y="1298837"/>
            <a:ext cx="10307596" cy="388066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FF989AE-FE3F-8315-A167-E7040795E44C}"/>
              </a:ext>
            </a:extLst>
          </p:cNvPr>
          <p:cNvPicPr>
            <a:picLocks noChangeAspect="1"/>
          </p:cNvPicPr>
          <p:nvPr/>
        </p:nvPicPr>
        <p:blipFill>
          <a:blip r:embed="rId3"/>
          <a:stretch>
            <a:fillRect/>
          </a:stretch>
        </p:blipFill>
        <p:spPr>
          <a:xfrm>
            <a:off x="770011" y="1353842"/>
            <a:ext cx="10651978" cy="3712309"/>
          </a:xfrm>
          <a:prstGeom prst="rect">
            <a:avLst/>
          </a:prstGeom>
        </p:spPr>
      </p:pic>
      <p:sp>
        <p:nvSpPr>
          <p:cNvPr id="7" name="Rectangle 2">
            <a:extLst>
              <a:ext uri="{FF2B5EF4-FFF2-40B4-BE49-F238E27FC236}">
                <a16:creationId xmlns:a16="http://schemas.microsoft.com/office/drawing/2014/main" id="{4BD60E06-FAE1-3067-31BA-F96CD8B461C7}"/>
              </a:ext>
            </a:extLst>
          </p:cNvPr>
          <p:cNvSpPr>
            <a:spLocks noChangeArrowheads="1"/>
          </p:cNvSpPr>
          <p:nvPr/>
        </p:nvSpPr>
        <p:spPr bwMode="auto">
          <a:xfrm>
            <a:off x="734028" y="5504158"/>
            <a:ext cx="106519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orbit with the highest number of flights is VLEO.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149985"/>
            <a:ext cx="10766277" cy="10302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orbit with the highest payload mass is VLEO, with over 14,000.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07A8118-92FA-4D7D-C9C9-618B26B3547F}"/>
              </a:ext>
            </a:extLst>
          </p:cNvPr>
          <p:cNvPicPr>
            <a:picLocks noChangeAspect="1"/>
          </p:cNvPicPr>
          <p:nvPr/>
        </p:nvPicPr>
        <p:blipFill>
          <a:blip r:embed="rId3"/>
          <a:stretch>
            <a:fillRect/>
          </a:stretch>
        </p:blipFill>
        <p:spPr>
          <a:xfrm>
            <a:off x="770012" y="1448142"/>
            <a:ext cx="10766278" cy="370184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83479"/>
            <a:ext cx="10651976" cy="89786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can be observed for each year, with higher success rates in certain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850DC91-7A3A-7FE0-4B5C-30745E005D03}"/>
              </a:ext>
            </a:extLst>
          </p:cNvPr>
          <p:cNvPicPr>
            <a:picLocks noChangeAspect="1"/>
          </p:cNvPicPr>
          <p:nvPr/>
        </p:nvPicPr>
        <p:blipFill>
          <a:blip r:embed="rId3"/>
          <a:stretch>
            <a:fillRect/>
          </a:stretch>
        </p:blipFill>
        <p:spPr>
          <a:xfrm>
            <a:off x="770011" y="1408529"/>
            <a:ext cx="10651977" cy="351399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E2BE02C-90BA-12F2-4B1F-7EE570A3CEA6}"/>
              </a:ext>
            </a:extLst>
          </p:cNvPr>
          <p:cNvPicPr>
            <a:picLocks noChangeAspect="1"/>
          </p:cNvPicPr>
          <p:nvPr/>
        </p:nvPicPr>
        <p:blipFill>
          <a:blip r:embed="rId3"/>
          <a:stretch>
            <a:fillRect/>
          </a:stretch>
        </p:blipFill>
        <p:spPr>
          <a:xfrm>
            <a:off x="2709299" y="2336711"/>
            <a:ext cx="5867010" cy="398263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E6424A0-8343-B1BA-7DE6-125FC998669E}"/>
              </a:ext>
            </a:extLst>
          </p:cNvPr>
          <p:cNvPicPr>
            <a:picLocks noChangeAspect="1"/>
          </p:cNvPicPr>
          <p:nvPr/>
        </p:nvPicPr>
        <p:blipFill>
          <a:blip r:embed="rId3"/>
          <a:stretch>
            <a:fillRect/>
          </a:stretch>
        </p:blipFill>
        <p:spPr>
          <a:xfrm>
            <a:off x="1297777" y="2275474"/>
            <a:ext cx="9596445" cy="41517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5494F93-2D74-109E-F919-7DEB66CB5174}"/>
              </a:ext>
            </a:extLst>
          </p:cNvPr>
          <p:cNvPicPr>
            <a:picLocks noChangeAspect="1"/>
          </p:cNvPicPr>
          <p:nvPr/>
        </p:nvPicPr>
        <p:blipFill>
          <a:blip r:embed="rId3"/>
          <a:stretch>
            <a:fillRect/>
          </a:stretch>
        </p:blipFill>
        <p:spPr>
          <a:xfrm>
            <a:off x="770010" y="2606039"/>
            <a:ext cx="10515600" cy="26816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7C5E14F-B86C-6F77-D5F4-3B454362E280}"/>
              </a:ext>
            </a:extLst>
          </p:cNvPr>
          <p:cNvPicPr>
            <a:picLocks noChangeAspect="1"/>
          </p:cNvPicPr>
          <p:nvPr/>
        </p:nvPicPr>
        <p:blipFill>
          <a:blip r:embed="rId3"/>
          <a:stretch>
            <a:fillRect/>
          </a:stretch>
        </p:blipFill>
        <p:spPr>
          <a:xfrm>
            <a:off x="776424" y="2391013"/>
            <a:ext cx="10509187" cy="262802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99FAEBE-EA4B-5AC7-1365-AD056F990B1E}"/>
              </a:ext>
            </a:extLst>
          </p:cNvPr>
          <p:cNvPicPr>
            <a:picLocks noChangeAspect="1"/>
          </p:cNvPicPr>
          <p:nvPr/>
        </p:nvPicPr>
        <p:blipFill>
          <a:blip r:embed="rId3"/>
          <a:stretch>
            <a:fillRect/>
          </a:stretch>
        </p:blipFill>
        <p:spPr>
          <a:xfrm>
            <a:off x="770009" y="2409178"/>
            <a:ext cx="10515601" cy="259970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645062"/>
            <a:ext cx="10515600" cy="467428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marL="0" indent="0">
              <a:buNone/>
            </a:pPr>
            <a:r>
              <a:rPr lang="en-US" sz="2000" dirty="0">
                <a:solidFill>
                  <a:schemeClr val="accent3">
                    <a:lumMod val="25000"/>
                  </a:schemeClr>
                </a:solidFill>
                <a:latin typeface="Abadi" panose="020B0604020104020204" pitchFamily="34" charset="0"/>
              </a:rPr>
              <a:t>In this project I use the methodologies viewed in other courses before. Just to name some of those are:</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Collecting Data</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EDA using SQL</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EDA using pandas and Matplotlib</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Interactive Visual analytics and Dashboard</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Predictive analysis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All the results was from the Jupiter notebooks codes, it starts from collecting Data to the 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307E0637-F47C-3C47-A23C-B0A0D0669544}"/>
              </a:ext>
            </a:extLst>
          </p:cNvPr>
          <p:cNvPicPr>
            <a:picLocks noChangeAspect="1"/>
          </p:cNvPicPr>
          <p:nvPr/>
        </p:nvPicPr>
        <p:blipFill>
          <a:blip r:embed="rId3"/>
          <a:stretch>
            <a:fillRect/>
          </a:stretch>
        </p:blipFill>
        <p:spPr>
          <a:xfrm>
            <a:off x="770009" y="2786543"/>
            <a:ext cx="10515601" cy="298878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9DDA4E83-02C0-FE50-BC1B-CAFAAE8CCAC2}"/>
              </a:ext>
            </a:extLst>
          </p:cNvPr>
          <p:cNvPicPr>
            <a:picLocks noChangeAspect="1"/>
          </p:cNvPicPr>
          <p:nvPr/>
        </p:nvPicPr>
        <p:blipFill>
          <a:blip r:embed="rId3"/>
          <a:stretch>
            <a:fillRect/>
          </a:stretch>
        </p:blipFill>
        <p:spPr>
          <a:xfrm>
            <a:off x="770011" y="2901519"/>
            <a:ext cx="10515600" cy="238612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5400F5CE-C50A-4B79-6C74-CF8711F3C852}"/>
              </a:ext>
            </a:extLst>
          </p:cNvPr>
          <p:cNvPicPr>
            <a:picLocks noChangeAspect="1"/>
          </p:cNvPicPr>
          <p:nvPr/>
        </p:nvPicPr>
        <p:blipFill>
          <a:blip r:embed="rId3"/>
          <a:stretch>
            <a:fillRect/>
          </a:stretch>
        </p:blipFill>
        <p:spPr>
          <a:xfrm>
            <a:off x="770010" y="2372279"/>
            <a:ext cx="10515601" cy="36532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470BAF65-6D27-9479-E298-B50199417724}"/>
              </a:ext>
            </a:extLst>
          </p:cNvPr>
          <p:cNvPicPr>
            <a:picLocks noChangeAspect="1"/>
          </p:cNvPicPr>
          <p:nvPr/>
        </p:nvPicPr>
        <p:blipFill>
          <a:blip r:embed="rId3"/>
          <a:stretch>
            <a:fillRect/>
          </a:stretch>
        </p:blipFill>
        <p:spPr>
          <a:xfrm>
            <a:off x="770012" y="2737178"/>
            <a:ext cx="10515600" cy="28508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8E0F4DA-1C0A-04D0-1CB6-0B8967F5CB0C}"/>
              </a:ext>
            </a:extLst>
          </p:cNvPr>
          <p:cNvPicPr>
            <a:picLocks noChangeAspect="1"/>
          </p:cNvPicPr>
          <p:nvPr/>
        </p:nvPicPr>
        <p:blipFill>
          <a:blip r:embed="rId3"/>
          <a:stretch>
            <a:fillRect/>
          </a:stretch>
        </p:blipFill>
        <p:spPr>
          <a:xfrm>
            <a:off x="770011" y="2844800"/>
            <a:ext cx="10515600" cy="318077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Start Location NASA at Houston, Texas</a:t>
            </a:r>
          </a:p>
        </p:txBody>
      </p:sp>
      <p:pic>
        <p:nvPicPr>
          <p:cNvPr id="6" name="Picture 5">
            <a:extLst>
              <a:ext uri="{FF2B5EF4-FFF2-40B4-BE49-F238E27FC236}">
                <a16:creationId xmlns:a16="http://schemas.microsoft.com/office/drawing/2014/main" id="{161E91AD-0BBB-864D-4878-CFE124752FF9}"/>
              </a:ext>
            </a:extLst>
          </p:cNvPr>
          <p:cNvPicPr>
            <a:picLocks noChangeAspect="1"/>
          </p:cNvPicPr>
          <p:nvPr/>
        </p:nvPicPr>
        <p:blipFill>
          <a:blip r:embed="rId3"/>
          <a:stretch>
            <a:fillRect/>
          </a:stretch>
        </p:blipFill>
        <p:spPr>
          <a:xfrm>
            <a:off x="1760208" y="1968011"/>
            <a:ext cx="8671581" cy="4351339"/>
          </a:xfrm>
          <a:prstGeom prst="rect">
            <a:avLst/>
          </a:prstGeom>
        </p:spPr>
      </p:pic>
      <p:sp>
        <p:nvSpPr>
          <p:cNvPr id="7" name="Rectangle 1">
            <a:extLst>
              <a:ext uri="{FF2B5EF4-FFF2-40B4-BE49-F238E27FC236}">
                <a16:creationId xmlns:a16="http://schemas.microsoft.com/office/drawing/2014/main" id="{EC42F4CC-931D-6D3B-A814-EE6B62118B4B}"/>
              </a:ext>
            </a:extLst>
          </p:cNvPr>
          <p:cNvSpPr>
            <a:spLocks noGrp="1" noChangeArrowheads="1"/>
          </p:cNvSpPr>
          <p:nvPr>
            <p:ph idx="4294967295"/>
          </p:nvPr>
        </p:nvSpPr>
        <p:spPr bwMode="auto">
          <a:xfrm>
            <a:off x="2754796" y="1502692"/>
            <a:ext cx="66824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location of NASA in Houston, Texas, is marked on the map.</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5050"/>
            <a:ext cx="9745589"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locations of the successful and failed launches for each site are marked.</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419" dirty="0">
                <a:solidFill>
                  <a:srgbClr val="0B49CB"/>
                </a:solidFill>
                <a:latin typeface="Abadi"/>
              </a:rPr>
              <a:t>S</a:t>
            </a:r>
            <a:r>
              <a:rPr lang="en-US" dirty="0" err="1">
                <a:solidFill>
                  <a:srgbClr val="0B49CB"/>
                </a:solidFill>
                <a:latin typeface="Abadi"/>
              </a:rPr>
              <a:t>uccess</a:t>
            </a:r>
            <a:r>
              <a:rPr lang="en-US" dirty="0">
                <a:solidFill>
                  <a:srgbClr val="0B49CB"/>
                </a:solidFill>
                <a:latin typeface="Abadi"/>
              </a:rPr>
              <a:t>/Failed Launches of Each Site</a:t>
            </a:r>
          </a:p>
        </p:txBody>
      </p:sp>
      <p:pic>
        <p:nvPicPr>
          <p:cNvPr id="4" name="Picture 3">
            <a:extLst>
              <a:ext uri="{FF2B5EF4-FFF2-40B4-BE49-F238E27FC236}">
                <a16:creationId xmlns:a16="http://schemas.microsoft.com/office/drawing/2014/main" id="{E174F921-5E53-CDCE-3C62-20565548E48E}"/>
              </a:ext>
            </a:extLst>
          </p:cNvPr>
          <p:cNvPicPr>
            <a:picLocks noChangeAspect="1"/>
          </p:cNvPicPr>
          <p:nvPr/>
        </p:nvPicPr>
        <p:blipFill>
          <a:blip r:embed="rId3"/>
          <a:stretch>
            <a:fillRect/>
          </a:stretch>
        </p:blipFill>
        <p:spPr>
          <a:xfrm>
            <a:off x="1686231" y="2100149"/>
            <a:ext cx="8829368" cy="465148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419" dirty="0" err="1">
                <a:solidFill>
                  <a:srgbClr val="0B49CB"/>
                </a:solidFill>
                <a:latin typeface="Abadi"/>
              </a:rPr>
              <a:t>Distance</a:t>
            </a:r>
            <a:r>
              <a:rPr lang="es-419" dirty="0">
                <a:solidFill>
                  <a:srgbClr val="0B49CB"/>
                </a:solidFill>
                <a:latin typeface="Abadi"/>
              </a:rPr>
              <a:t> Between the NASA and the </a:t>
            </a:r>
            <a:r>
              <a:rPr lang="es-419" dirty="0" err="1">
                <a:solidFill>
                  <a:srgbClr val="0B49CB"/>
                </a:solidFill>
                <a:latin typeface="Abadi"/>
              </a:rPr>
              <a:t>Launch</a:t>
            </a:r>
            <a:r>
              <a:rPr lang="es-419" dirty="0">
                <a:solidFill>
                  <a:srgbClr val="0B49CB"/>
                </a:solidFill>
                <a:latin typeface="Abadi"/>
              </a:rPr>
              <a:t> Sites</a:t>
            </a:r>
          </a:p>
        </p:txBody>
      </p:sp>
      <p:pic>
        <p:nvPicPr>
          <p:cNvPr id="4" name="Picture 3">
            <a:extLst>
              <a:ext uri="{FF2B5EF4-FFF2-40B4-BE49-F238E27FC236}">
                <a16:creationId xmlns:a16="http://schemas.microsoft.com/office/drawing/2014/main" id="{73F8368C-FE1D-3B4C-6FF4-03289437DE72}"/>
              </a:ext>
            </a:extLst>
          </p:cNvPr>
          <p:cNvPicPr>
            <a:picLocks noChangeAspect="1"/>
          </p:cNvPicPr>
          <p:nvPr/>
        </p:nvPicPr>
        <p:blipFill>
          <a:blip r:embed="rId3"/>
          <a:stretch>
            <a:fillRect/>
          </a:stretch>
        </p:blipFill>
        <p:spPr>
          <a:xfrm>
            <a:off x="1131789" y="1514168"/>
            <a:ext cx="9792044" cy="480518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10530114" cy="43714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dirty="0">
                <a:solidFill>
                  <a:schemeClr val="accent3">
                    <a:lumMod val="25000"/>
                  </a:schemeClr>
                </a:solidFill>
                <a:latin typeface="Abadi" panose="020B0604020104020204" pitchFamily="34" charset="0"/>
              </a:rPr>
              <a:t>SpaceX, a leading private aerospace manufacturer and space transportation company, has revolutionized the space industry by significantly reducing the cost of launching payloads into space. One of the primary ways SpaceX has achieved this is through the reuse of the Falcon 9 rocket's first stage, which can return and land safely after launch. This project aims to develop a predictive model to forecast the success of these landings using historical launch data and relevant factors influencing the landing outcome.</a:t>
            </a:r>
          </a:p>
          <a:p>
            <a:pPr marL="0" indent="0">
              <a:spcBef>
                <a:spcPts val="1400"/>
              </a:spcBef>
              <a:buNone/>
            </a:pPr>
            <a:endParaRPr lang="en-US" sz="20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1800" dirty="0">
                <a:solidFill>
                  <a:schemeClr val="accent3">
                    <a:lumMod val="25000"/>
                  </a:schemeClr>
                </a:solidFill>
                <a:latin typeface="Abadi" panose="020B0604020104020204" pitchFamily="34" charset="0"/>
              </a:rPr>
              <a:t>What factors influence the success of the Falcon 9 first stage landing?</a:t>
            </a:r>
          </a:p>
          <a:p>
            <a:pPr marL="0" indent="0">
              <a:spcBef>
                <a:spcPts val="1400"/>
              </a:spcBef>
              <a:buNone/>
            </a:pPr>
            <a:r>
              <a:rPr lang="en-US" sz="1800" dirty="0">
                <a:solidFill>
                  <a:schemeClr val="accent3">
                    <a:lumMod val="25000"/>
                  </a:schemeClr>
                </a:solidFill>
                <a:latin typeface="Abadi" panose="020B0604020104020204" pitchFamily="34" charset="0"/>
              </a:rPr>
              <a:t>How accurate can our predictive model be in forecasting the landing success?</a:t>
            </a:r>
          </a:p>
          <a:p>
            <a:pPr marL="0" indent="0">
              <a:spcBef>
                <a:spcPts val="1400"/>
              </a:spcBef>
              <a:buNone/>
            </a:pPr>
            <a:r>
              <a:rPr lang="en-US" sz="1800" dirty="0">
                <a:solidFill>
                  <a:schemeClr val="accent3">
                    <a:lumMod val="25000"/>
                  </a:schemeClr>
                </a:solidFill>
                <a:latin typeface="Abadi" panose="020B0604020104020204" pitchFamily="34" charset="0"/>
              </a:rPr>
              <a:t>What is the historical success rate of Falcon 9 first stage landings?</a:t>
            </a:r>
          </a:p>
          <a:p>
            <a:pPr marL="0" indent="0">
              <a:spcBef>
                <a:spcPts val="1400"/>
              </a:spcBef>
              <a:buNone/>
            </a:pPr>
            <a:r>
              <a:rPr lang="en-US" sz="1800" dirty="0">
                <a:solidFill>
                  <a:schemeClr val="accent3">
                    <a:lumMod val="25000"/>
                  </a:schemeClr>
                </a:solidFill>
                <a:latin typeface="Abadi" panose="020B0604020104020204" pitchFamily="34" charset="0"/>
              </a:rPr>
              <a:t>How can this predictive model benefit competing aerospace companies?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 pie</a:t>
            </a:r>
          </a:p>
        </p:txBody>
      </p:sp>
      <p:pic>
        <p:nvPicPr>
          <p:cNvPr id="7" name="Picture 6" descr="A pie chart with different colored circles&#10;&#10;Description automatically generated">
            <a:extLst>
              <a:ext uri="{FF2B5EF4-FFF2-40B4-BE49-F238E27FC236}">
                <a16:creationId xmlns:a16="http://schemas.microsoft.com/office/drawing/2014/main" id="{BE14E3FE-58D4-ADAA-4156-F9B13F9F8322}"/>
              </a:ext>
            </a:extLst>
          </p:cNvPr>
          <p:cNvPicPr>
            <a:picLocks noChangeAspect="1"/>
          </p:cNvPicPr>
          <p:nvPr/>
        </p:nvPicPr>
        <p:blipFill>
          <a:blip r:embed="rId3"/>
          <a:stretch>
            <a:fillRect/>
          </a:stretch>
        </p:blipFill>
        <p:spPr>
          <a:xfrm>
            <a:off x="945444" y="2078586"/>
            <a:ext cx="10301111" cy="4196749"/>
          </a:xfrm>
          <a:prstGeom prst="rect">
            <a:avLst/>
          </a:prstGeom>
        </p:spPr>
      </p:pic>
      <p:sp>
        <p:nvSpPr>
          <p:cNvPr id="9" name="Rectangle 1">
            <a:extLst>
              <a:ext uri="{FF2B5EF4-FFF2-40B4-BE49-F238E27FC236}">
                <a16:creationId xmlns:a16="http://schemas.microsoft.com/office/drawing/2014/main" id="{8541FFAC-357B-2F3D-743E-486A81CCF948}"/>
              </a:ext>
            </a:extLst>
          </p:cNvPr>
          <p:cNvSpPr>
            <a:spLocks noGrp="1" noChangeArrowheads="1"/>
          </p:cNvSpPr>
          <p:nvPr>
            <p:ph idx="4294967295"/>
          </p:nvPr>
        </p:nvSpPr>
        <p:spPr bwMode="auto">
          <a:xfrm>
            <a:off x="769938" y="1416050"/>
            <a:ext cx="9745662"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pie chart was created showing the total launches from each site.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656911"/>
          </a:xfrm>
          <a:prstGeom prst="rect">
            <a:avLst/>
          </a:prstGeom>
        </p:spPr>
        <p:txBody>
          <a:bodyPr lIns="91440" tIns="45720" rIns="91440" bIns="45720" anchor="t">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A pie chart showing the highest success rate of launches.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0" y="430788"/>
            <a:ext cx="10802557" cy="656911"/>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 highest launch success ratio</a:t>
            </a:r>
          </a:p>
        </p:txBody>
      </p:sp>
      <p:pic>
        <p:nvPicPr>
          <p:cNvPr id="6" name="Picture 5">
            <a:extLst>
              <a:ext uri="{FF2B5EF4-FFF2-40B4-BE49-F238E27FC236}">
                <a16:creationId xmlns:a16="http://schemas.microsoft.com/office/drawing/2014/main" id="{56C36F02-13AF-186F-BA35-4B9442D70AAA}"/>
              </a:ext>
            </a:extLst>
          </p:cNvPr>
          <p:cNvPicPr>
            <a:picLocks noChangeAspect="1"/>
          </p:cNvPicPr>
          <p:nvPr/>
        </p:nvPicPr>
        <p:blipFill>
          <a:blip r:embed="rId3"/>
          <a:stretch>
            <a:fillRect/>
          </a:stretch>
        </p:blipFill>
        <p:spPr>
          <a:xfrm>
            <a:off x="838200" y="2482536"/>
            <a:ext cx="10515600" cy="384329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53331"/>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booster version with the widest range of masses is version B4, ranging from 362 kg to 9600 kg.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 Payload vs Launch Outcome</a:t>
            </a:r>
          </a:p>
        </p:txBody>
      </p:sp>
      <p:pic>
        <p:nvPicPr>
          <p:cNvPr id="4" name="Picture 3" descr="A screenshot of a computer&#10;&#10;Description automatically generated">
            <a:extLst>
              <a:ext uri="{FF2B5EF4-FFF2-40B4-BE49-F238E27FC236}">
                <a16:creationId xmlns:a16="http://schemas.microsoft.com/office/drawing/2014/main" id="{B9CA5BE9-F586-4A2E-A215-B299F3F320D6}"/>
              </a:ext>
            </a:extLst>
          </p:cNvPr>
          <p:cNvPicPr>
            <a:picLocks noChangeAspect="1"/>
          </p:cNvPicPr>
          <p:nvPr/>
        </p:nvPicPr>
        <p:blipFill>
          <a:blip r:embed="rId3"/>
          <a:stretch>
            <a:fillRect/>
          </a:stretch>
        </p:blipFill>
        <p:spPr>
          <a:xfrm>
            <a:off x="734028" y="2241755"/>
            <a:ext cx="10723945" cy="418545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who have more accuracy are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Logistic Regression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Support Vector Machine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K-Nearest Neighbors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7929E84-F423-A676-E741-196DF61B2752}"/>
              </a:ext>
            </a:extLst>
          </p:cNvPr>
          <p:cNvPicPr>
            <a:picLocks noChangeAspect="1"/>
          </p:cNvPicPr>
          <p:nvPr/>
        </p:nvPicPr>
        <p:blipFill rotWithShape="1">
          <a:blip r:embed="rId3"/>
          <a:srcRect l="1455" t="1964" r="2582" b="2265"/>
          <a:stretch/>
        </p:blipFill>
        <p:spPr>
          <a:xfrm>
            <a:off x="6482552" y="1414383"/>
            <a:ext cx="4975420" cy="461118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C100FA9-508C-D865-2B70-3510E18DFFA4}"/>
              </a:ext>
            </a:extLst>
          </p:cNvPr>
          <p:cNvPicPr>
            <a:picLocks noChangeAspect="1"/>
          </p:cNvPicPr>
          <p:nvPr/>
        </p:nvPicPr>
        <p:blipFill>
          <a:blip r:embed="rId3"/>
          <a:stretch>
            <a:fillRect/>
          </a:stretch>
        </p:blipFill>
        <p:spPr>
          <a:xfrm>
            <a:off x="2540513" y="1368909"/>
            <a:ext cx="6974595" cy="505830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56853"/>
            <a:ext cx="10763228" cy="4869540"/>
          </a:xfrm>
          <a:prstGeom prst="rect">
            <a:avLst/>
          </a:prstGeom>
        </p:spPr>
        <p:txBody>
          <a:bodyPr>
            <a:normAutofit fontScale="62500" lnSpcReduction="20000"/>
          </a:bodyPr>
          <a:lstStyle/>
          <a:p>
            <a:pPr>
              <a:buFont typeface="+mj-lt"/>
              <a:buAutoNum type="arabicPeriod"/>
            </a:pPr>
            <a:r>
              <a:rPr lang="en-US" b="1" dirty="0"/>
              <a:t>Success in Predicting Landings</a:t>
            </a:r>
            <a:r>
              <a:rPr lang="en-US" dirty="0"/>
              <a:t>:</a:t>
            </a:r>
          </a:p>
          <a:p>
            <a:pPr marL="742950" lvl="1" indent="-285750">
              <a:buFont typeface="+mj-lt"/>
              <a:buAutoNum type="arabicPeriod"/>
            </a:pPr>
            <a:r>
              <a:rPr lang="en-US" dirty="0"/>
              <a:t>The reuse of the Falcon 9 rocket's first stage has significantly reduced launch costs for SpaceX.</a:t>
            </a:r>
          </a:p>
          <a:p>
            <a:pPr marL="742950" lvl="1" indent="-285750">
              <a:buFont typeface="+mj-lt"/>
              <a:buAutoNum type="arabicPeriod"/>
            </a:pPr>
            <a:r>
              <a:rPr lang="en-US" dirty="0"/>
              <a:t>The predictive model developed has proven effective in forecasting the success of landings, with the Support Vector Machine (SVM) model achieving the highest accuracy.</a:t>
            </a:r>
          </a:p>
          <a:p>
            <a:pPr>
              <a:buFont typeface="+mj-lt"/>
              <a:buAutoNum type="arabicPeriod"/>
            </a:pPr>
            <a:r>
              <a:rPr lang="en-US" b="1" dirty="0"/>
              <a:t>Key Influencing Factors</a:t>
            </a:r>
            <a:r>
              <a:rPr lang="en-US" dirty="0"/>
              <a:t>:</a:t>
            </a:r>
          </a:p>
          <a:p>
            <a:pPr marL="742950" lvl="1" indent="-285750">
              <a:buFont typeface="+mj-lt"/>
              <a:buAutoNum type="arabicPeriod"/>
            </a:pPr>
            <a:r>
              <a:rPr lang="en-US" dirty="0"/>
              <a:t>The analysis identified key factors influencing the success of landings, including payload mass, orbit type, and launch site location.</a:t>
            </a:r>
          </a:p>
          <a:p>
            <a:pPr>
              <a:buFont typeface="+mj-lt"/>
              <a:buAutoNum type="arabicPeriod"/>
            </a:pPr>
            <a:r>
              <a:rPr lang="en-US" b="1" dirty="0"/>
              <a:t>Data Collection and Wrangling</a:t>
            </a:r>
            <a:r>
              <a:rPr lang="en-US" dirty="0"/>
              <a:t>:</a:t>
            </a:r>
          </a:p>
          <a:p>
            <a:pPr marL="742950" lvl="1" indent="-285750">
              <a:buFont typeface="+mj-lt"/>
              <a:buAutoNum type="arabicPeriod"/>
            </a:pPr>
            <a:r>
              <a:rPr lang="en-US" dirty="0"/>
              <a:t>Comprehensive data collection from SpaceX and IBM websites was crucial.</a:t>
            </a:r>
          </a:p>
          <a:p>
            <a:pPr marL="742950" lvl="1" indent="-285750">
              <a:buFont typeface="+mj-lt"/>
              <a:buAutoNum type="arabicPeriod"/>
            </a:pPr>
            <a:r>
              <a:rPr lang="en-US" dirty="0"/>
              <a:t>Data wrangling involved cleaning and transforming the data to ensure accuracy and usability.</a:t>
            </a:r>
          </a:p>
          <a:p>
            <a:pPr>
              <a:buFont typeface="+mj-lt"/>
              <a:buAutoNum type="arabicPeriod"/>
            </a:pPr>
            <a:r>
              <a:rPr lang="en-US" b="1" dirty="0"/>
              <a:t>Exploratory Data Analysis (EDA)</a:t>
            </a:r>
            <a:r>
              <a:rPr lang="en-US" dirty="0"/>
              <a:t>:</a:t>
            </a:r>
          </a:p>
          <a:p>
            <a:pPr marL="742950" lvl="1" indent="-285750">
              <a:buFont typeface="+mj-lt"/>
              <a:buAutoNum type="arabicPeriod"/>
            </a:pPr>
            <a:r>
              <a:rPr lang="en-US" dirty="0"/>
              <a:t>EDA using SQL, Pandas, and Matplotlib revealed important trends and correlations in the data, such as the success rate by year and payload mass distribution.</a:t>
            </a:r>
          </a:p>
          <a:p>
            <a:pPr>
              <a:buFont typeface="+mj-lt"/>
              <a:buAutoNum type="arabicPeriod"/>
            </a:pPr>
            <a:r>
              <a:rPr lang="en-US" b="1" dirty="0"/>
              <a:t>Interactive Visual Analytics</a:t>
            </a:r>
            <a:r>
              <a:rPr lang="en-US" dirty="0"/>
              <a:t>:</a:t>
            </a:r>
          </a:p>
          <a:p>
            <a:pPr marL="742950" lvl="1" indent="-285750">
              <a:buFont typeface="+mj-lt"/>
              <a:buAutoNum type="arabicPeriod"/>
            </a:pPr>
            <a:r>
              <a:rPr lang="en-US" dirty="0"/>
              <a:t>Tools like Folium and Plotly Dash provided interactive visualizations, enhancing the understanding of spatial distributions and success factors.</a:t>
            </a:r>
          </a:p>
          <a:p>
            <a:pPr>
              <a:buFont typeface="+mj-lt"/>
              <a:buAutoNum type="arabicPeriod"/>
            </a:pPr>
            <a:r>
              <a:rPr lang="en-US" b="1" dirty="0"/>
              <a:t>Predictive Analysis</a:t>
            </a:r>
            <a:r>
              <a:rPr lang="en-US" dirty="0"/>
              <a:t>:</a:t>
            </a:r>
          </a:p>
          <a:p>
            <a:pPr marL="742950" lvl="1" indent="-285750">
              <a:buFont typeface="+mj-lt"/>
              <a:buAutoNum type="arabicPeriod"/>
            </a:pPr>
            <a:r>
              <a:rPr lang="en-US" dirty="0"/>
              <a:t>Various classification models (Logistic Regression, SVM, Decision Tree, K-Nearest Neighbors) were used, with SVM showing the best performance.</a:t>
            </a:r>
          </a:p>
          <a:p>
            <a:pPr marL="742950" lvl="1" indent="-285750">
              <a:buFont typeface="+mj-lt"/>
              <a:buAutoNum type="arabicPeriod"/>
            </a:pPr>
            <a:r>
              <a:rPr lang="en-US" dirty="0"/>
              <a:t>The models provide valuable insights that can help improve future missions and strategies for SpaceX and other aerospace companies.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5587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Data collection methodology:</a:t>
            </a:r>
          </a:p>
          <a:p>
            <a:pPr marL="0" indent="0">
              <a:lnSpc>
                <a:spcPct val="120000"/>
              </a:lnSpc>
              <a:spcBef>
                <a:spcPts val="1400"/>
              </a:spcBef>
              <a:buNone/>
            </a:pPr>
            <a:r>
              <a:rPr lang="en-US" sz="1800" dirty="0">
                <a:solidFill>
                  <a:schemeClr val="tx1"/>
                </a:solidFill>
                <a:latin typeface="Abadi"/>
              </a:rPr>
              <a:t>The data was obtained from the official IBM and SpaceX websites, which were embedded within the code. The REQUESTS library was used to read and extract the corresponding data frame to view the data.</a:t>
            </a:r>
          </a:p>
          <a:p>
            <a:pPr>
              <a:lnSpc>
                <a:spcPct val="120000"/>
              </a:lnSpc>
              <a:spcBef>
                <a:spcPts val="1400"/>
              </a:spcBef>
            </a:pPr>
            <a:r>
              <a:rPr lang="en-US" sz="2200" dirty="0">
                <a:solidFill>
                  <a:schemeClr val="accent3">
                    <a:lumMod val="25000"/>
                  </a:schemeClr>
                </a:solidFill>
                <a:latin typeface="Abadi"/>
              </a:rPr>
              <a:t>Perform data wrangling</a:t>
            </a:r>
          </a:p>
          <a:p>
            <a:pPr marL="0" indent="0">
              <a:lnSpc>
                <a:spcPct val="120000"/>
              </a:lnSpc>
              <a:spcBef>
                <a:spcPts val="1400"/>
              </a:spcBef>
              <a:buNone/>
            </a:pPr>
            <a:r>
              <a:rPr lang="en-US" sz="1800" dirty="0">
                <a:solidFill>
                  <a:schemeClr val="tx1"/>
                </a:solidFill>
                <a:latin typeface="Abadi"/>
              </a:rPr>
              <a:t>The data was cleaned to ensure there were no empty cells. To achieve this, if there was any empty space, the total sum of the values was calculated, and an average was taken. Additionally, categorical values were transformed using the get_dummies function to convert them into numerical values, providing greater control over the data.</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59872"/>
            <a:ext cx="10104817" cy="50594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exploratory data analysis (EDA) using visualization and SQL</a:t>
            </a:r>
          </a:p>
          <a:p>
            <a:pPr marL="0" indent="0" algn="just">
              <a:lnSpc>
                <a:spcPct val="120000"/>
              </a:lnSpc>
              <a:spcBef>
                <a:spcPts val="1400"/>
              </a:spcBef>
              <a:buNone/>
            </a:pPr>
            <a:r>
              <a:rPr lang="en-US" sz="1800" dirty="0">
                <a:solidFill>
                  <a:schemeClr val="accent3">
                    <a:lumMod val="25000"/>
                  </a:schemeClr>
                </a:solidFill>
                <a:latin typeface="Abadi"/>
              </a:rPr>
              <a:t>For this part of the project, SQL was used to visualize the various queries needed, as well 	as to   perform different operations to better understand the data.</a:t>
            </a:r>
          </a:p>
          <a:p>
            <a:pPr>
              <a:lnSpc>
                <a:spcPct val="120000"/>
              </a:lnSpc>
              <a:spcBef>
                <a:spcPts val="1400"/>
              </a:spcBef>
            </a:pPr>
            <a:r>
              <a:rPr lang="en-US" sz="2200" dirty="0">
                <a:solidFill>
                  <a:schemeClr val="accent3">
                    <a:lumMod val="25000"/>
                  </a:schemeClr>
                </a:solidFill>
                <a:latin typeface="Abadi"/>
              </a:rPr>
              <a:t>Perform interactive visual analytics using Folium and Plotly Dash</a:t>
            </a:r>
          </a:p>
          <a:p>
            <a:pPr marL="0" indent="0">
              <a:lnSpc>
                <a:spcPct val="120000"/>
              </a:lnSpc>
              <a:spcBef>
                <a:spcPts val="1400"/>
              </a:spcBef>
              <a:buNone/>
            </a:pPr>
            <a:r>
              <a:rPr lang="en-US" sz="1800" dirty="0">
                <a:solidFill>
                  <a:schemeClr val="accent3">
                    <a:lumMod val="25000"/>
                  </a:schemeClr>
                </a:solidFill>
                <a:latin typeface="Abadi"/>
              </a:rPr>
              <a:t>In this analysis, we aim to explore the factors influencing the success rate of rocket launches, including payload mass, orbit type, and launch site location. By examining the spatial distribution and proximities of launch sites, we seek to identify optimal locations for future sites. Building on previous exploratory data analysis with matplotlib and seaborn, which revealed initial correlations between launch sites and success rates.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782191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3323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1800" dirty="0">
                <a:solidFill>
                  <a:schemeClr val="accent3">
                    <a:lumMod val="25000"/>
                  </a:schemeClr>
                </a:solidFill>
                <a:latin typeface="Abadi"/>
              </a:rPr>
              <a:t>In this module, predictive analysis was conducted to examine how the data has interacted over time and how it might behave in the future using mathematical functions. The analysis covered four key functions: </a:t>
            </a:r>
          </a:p>
          <a:p>
            <a:pPr>
              <a:lnSpc>
                <a:spcPct val="120000"/>
              </a:lnSpc>
              <a:spcBef>
                <a:spcPts val="1400"/>
              </a:spcBef>
              <a:buFont typeface="Courier New" panose="02070309020205020404" pitchFamily="49" charset="0"/>
              <a:buChar char="o"/>
            </a:pPr>
            <a:r>
              <a:rPr lang="en-US" sz="1800" dirty="0">
                <a:solidFill>
                  <a:schemeClr val="accent3">
                    <a:lumMod val="25000"/>
                  </a:schemeClr>
                </a:solidFill>
                <a:latin typeface="Abadi"/>
              </a:rPr>
              <a:t>Logistic Regression </a:t>
            </a:r>
          </a:p>
          <a:p>
            <a:pPr>
              <a:lnSpc>
                <a:spcPct val="120000"/>
              </a:lnSpc>
              <a:spcBef>
                <a:spcPts val="1400"/>
              </a:spcBef>
              <a:buFont typeface="Courier New" panose="02070309020205020404" pitchFamily="49" charset="0"/>
              <a:buChar char="o"/>
            </a:pPr>
            <a:r>
              <a:rPr lang="en-US" sz="1800" dirty="0">
                <a:solidFill>
                  <a:schemeClr val="accent3">
                    <a:lumMod val="25000"/>
                  </a:schemeClr>
                </a:solidFill>
                <a:latin typeface="Abadi"/>
              </a:rPr>
              <a:t>Support Vector Machine </a:t>
            </a:r>
          </a:p>
          <a:p>
            <a:pPr>
              <a:lnSpc>
                <a:spcPct val="120000"/>
              </a:lnSpc>
              <a:spcBef>
                <a:spcPts val="1400"/>
              </a:spcBef>
              <a:buFont typeface="Courier New" panose="02070309020205020404" pitchFamily="49" charset="0"/>
              <a:buChar char="o"/>
            </a:pPr>
            <a:r>
              <a:rPr lang="en-US" sz="1800" dirty="0">
                <a:solidFill>
                  <a:schemeClr val="accent3">
                    <a:lumMod val="25000"/>
                  </a:schemeClr>
                </a:solidFill>
                <a:latin typeface="Abadi"/>
              </a:rPr>
              <a:t>Decision Tree </a:t>
            </a:r>
          </a:p>
          <a:p>
            <a:pPr>
              <a:lnSpc>
                <a:spcPct val="120000"/>
              </a:lnSpc>
              <a:spcBef>
                <a:spcPts val="1400"/>
              </a:spcBef>
              <a:buFont typeface="Courier New" panose="02070309020205020404" pitchFamily="49" charset="0"/>
              <a:buChar char="o"/>
            </a:pPr>
            <a:r>
              <a:rPr lang="en-US" sz="1800" dirty="0">
                <a:solidFill>
                  <a:schemeClr val="accent3">
                    <a:lumMod val="25000"/>
                  </a:schemeClr>
                </a:solidFill>
                <a:latin typeface="Abadi"/>
              </a:rPr>
              <a:t>K-Nearest Neighbors.</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944261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5671051"/>
            <a:ext cx="10389603" cy="917175"/>
          </a:xfrm>
          <a:prstGeom prst="rect">
            <a:avLst/>
          </a:prstGeom>
        </p:spPr>
        <p:txBody>
          <a:bodyPr vert="horz" lIns="91440" tIns="45720" rIns="91440" bIns="45720" rtlCol="0" anchor="t">
            <a:normAutofit/>
          </a:bodyPr>
          <a:lstStyle/>
          <a:p>
            <a:pPr marL="0" indent="0" algn="ctr">
              <a:buNone/>
            </a:pPr>
            <a:r>
              <a:rPr lang="en-US" sz="2000" b="1" dirty="0">
                <a:latin typeface="Abadi" panose="020B0604020104020204" pitchFamily="34" charset="0"/>
              </a:rPr>
              <a:t>https://github.com/JuanReyes2608/data-space/blob/6cb574d14fbcb841a4a12cef4bc8aec2fe9ab8dd/1.%20jupyter-labs-spacex-data-collection-api.ipynb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45" name="Group 44">
            <a:extLst>
              <a:ext uri="{FF2B5EF4-FFF2-40B4-BE49-F238E27FC236}">
                <a16:creationId xmlns:a16="http://schemas.microsoft.com/office/drawing/2014/main" id="{06BAF840-9BC4-D2A8-5BB3-C1930925DD3D}"/>
              </a:ext>
            </a:extLst>
          </p:cNvPr>
          <p:cNvGrpSpPr/>
          <p:nvPr/>
        </p:nvGrpSpPr>
        <p:grpSpPr>
          <a:xfrm>
            <a:off x="567224" y="2351217"/>
            <a:ext cx="10726149" cy="1493663"/>
            <a:chOff x="317218" y="2016455"/>
            <a:chExt cx="10726149" cy="1493663"/>
          </a:xfrm>
        </p:grpSpPr>
        <p:sp>
          <p:nvSpPr>
            <p:cNvPr id="7" name="Rectangle: Rounded Corners 6">
              <a:extLst>
                <a:ext uri="{FF2B5EF4-FFF2-40B4-BE49-F238E27FC236}">
                  <a16:creationId xmlns:a16="http://schemas.microsoft.com/office/drawing/2014/main" id="{192A588C-F35D-9795-CEBB-2C7E87E4E504}"/>
                </a:ext>
              </a:extLst>
            </p:cNvPr>
            <p:cNvSpPr/>
            <p:nvPr/>
          </p:nvSpPr>
          <p:spPr>
            <a:xfrm>
              <a:off x="4174228" y="2016457"/>
              <a:ext cx="1486746" cy="1486746"/>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419" dirty="0">
                  <a:latin typeface="Abadi" panose="020B0604020104020204" pitchFamily="34" charset="0"/>
                </a:rPr>
                <a:t>Process response </a:t>
              </a:r>
              <a:endParaRPr lang="es-MX" dirty="0">
                <a:latin typeface="Abadi" panose="020B0604020104020204" pitchFamily="34" charset="0"/>
              </a:endParaRPr>
            </a:p>
          </p:txBody>
        </p:sp>
        <p:sp>
          <p:nvSpPr>
            <p:cNvPr id="8" name="Rectangle: Rounded Corners 7">
              <a:extLst>
                <a:ext uri="{FF2B5EF4-FFF2-40B4-BE49-F238E27FC236}">
                  <a16:creationId xmlns:a16="http://schemas.microsoft.com/office/drawing/2014/main" id="{A3604F85-4740-6C6A-4B54-99589FBC4F43}"/>
                </a:ext>
              </a:extLst>
            </p:cNvPr>
            <p:cNvSpPr/>
            <p:nvPr/>
          </p:nvSpPr>
          <p:spPr>
            <a:xfrm>
              <a:off x="2418157" y="2020055"/>
              <a:ext cx="1486746" cy="1486746"/>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419" dirty="0">
                  <a:latin typeface="Abadi" panose="020B0604020104020204" pitchFamily="34" charset="0"/>
                </a:rPr>
                <a:t>API</a:t>
              </a:r>
            </a:p>
            <a:p>
              <a:pPr algn="ctr"/>
              <a:r>
                <a:rPr lang="es-419" dirty="0">
                  <a:latin typeface="Abadi" panose="020B0604020104020204" pitchFamily="34" charset="0"/>
                </a:rPr>
                <a:t>Requests</a:t>
              </a:r>
              <a:endParaRPr lang="es-MX" dirty="0">
                <a:latin typeface="Abadi" panose="020B0604020104020204" pitchFamily="34" charset="0"/>
              </a:endParaRPr>
            </a:p>
          </p:txBody>
        </p:sp>
        <p:cxnSp>
          <p:nvCxnSpPr>
            <p:cNvPr id="30" name="Connector: Curved 29">
              <a:extLst>
                <a:ext uri="{FF2B5EF4-FFF2-40B4-BE49-F238E27FC236}">
                  <a16:creationId xmlns:a16="http://schemas.microsoft.com/office/drawing/2014/main" id="{7B65AEC1-D7B6-9324-E6AA-05E3873B623F}"/>
                </a:ext>
              </a:extLst>
            </p:cNvPr>
            <p:cNvCxnSpPr>
              <a:cxnSpLocks/>
              <a:stCxn id="8" idx="0"/>
              <a:endCxn id="7" idx="0"/>
            </p:cNvCxnSpPr>
            <p:nvPr/>
          </p:nvCxnSpPr>
          <p:spPr>
            <a:xfrm rot="5400000" flipH="1" flipV="1">
              <a:off x="4037766" y="1140221"/>
              <a:ext cx="3598" cy="1756071"/>
            </a:xfrm>
            <a:prstGeom prst="curvedConnector3">
              <a:avLst>
                <a:gd name="adj1" fmla="val 17384352"/>
              </a:avLst>
            </a:prstGeom>
            <a:ln w="57150">
              <a:solidFill>
                <a:srgbClr val="9A570D"/>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9653AAAB-D14E-B474-5BD0-0663006FA1D2}"/>
                </a:ext>
              </a:extLst>
            </p:cNvPr>
            <p:cNvSpPr>
              <a:spLocks/>
            </p:cNvSpPr>
            <p:nvPr/>
          </p:nvSpPr>
          <p:spPr>
            <a:xfrm>
              <a:off x="317218" y="2023370"/>
              <a:ext cx="1831614" cy="1486746"/>
            </a:xfrm>
            <a:prstGeom prst="roundRect">
              <a:avLst/>
            </a:prstGeom>
            <a:solidFill>
              <a:srgbClr val="0A4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latin typeface="Abadi" panose="020B0604020104020204" pitchFamily="34" charset="0"/>
                </a:rPr>
                <a:t>Set Up Environment</a:t>
              </a:r>
            </a:p>
          </p:txBody>
        </p:sp>
        <p:sp>
          <p:nvSpPr>
            <p:cNvPr id="54" name="Rectangle: Rounded Corners 53">
              <a:extLst>
                <a:ext uri="{FF2B5EF4-FFF2-40B4-BE49-F238E27FC236}">
                  <a16:creationId xmlns:a16="http://schemas.microsoft.com/office/drawing/2014/main" id="{A33DF1FB-A1B0-C8C6-C621-430CB445B5A5}"/>
                </a:ext>
              </a:extLst>
            </p:cNvPr>
            <p:cNvSpPr/>
            <p:nvPr/>
          </p:nvSpPr>
          <p:spPr>
            <a:xfrm>
              <a:off x="5930299" y="2023371"/>
              <a:ext cx="1486746" cy="1486746"/>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latin typeface="Abadi" panose="020B0604020104020204" pitchFamily="34" charset="0"/>
                </a:rPr>
                <a:t>Handle Errors </a:t>
              </a:r>
            </a:p>
          </p:txBody>
        </p:sp>
        <p:sp>
          <p:nvSpPr>
            <p:cNvPr id="55" name="Rectangle: Rounded Corners 54">
              <a:extLst>
                <a:ext uri="{FF2B5EF4-FFF2-40B4-BE49-F238E27FC236}">
                  <a16:creationId xmlns:a16="http://schemas.microsoft.com/office/drawing/2014/main" id="{008769C8-FFF4-0D02-AF90-69E2B9600322}"/>
                </a:ext>
              </a:extLst>
            </p:cNvPr>
            <p:cNvSpPr/>
            <p:nvPr/>
          </p:nvSpPr>
          <p:spPr>
            <a:xfrm>
              <a:off x="7685369" y="2016455"/>
              <a:ext cx="1598192" cy="1486746"/>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latin typeface="Abadi" panose="020B0604020104020204" pitchFamily="34" charset="0"/>
                </a:rPr>
                <a:t>Save/Display Data</a:t>
              </a:r>
            </a:p>
          </p:txBody>
        </p:sp>
        <p:sp>
          <p:nvSpPr>
            <p:cNvPr id="56" name="Rectangle: Rounded Corners 55">
              <a:extLst>
                <a:ext uri="{FF2B5EF4-FFF2-40B4-BE49-F238E27FC236}">
                  <a16:creationId xmlns:a16="http://schemas.microsoft.com/office/drawing/2014/main" id="{11AAF4FB-C93E-AFF0-0B57-348FD9F992FE}"/>
                </a:ext>
              </a:extLst>
            </p:cNvPr>
            <p:cNvSpPr/>
            <p:nvPr/>
          </p:nvSpPr>
          <p:spPr>
            <a:xfrm>
              <a:off x="9556621" y="2023372"/>
              <a:ext cx="1486746" cy="1486746"/>
            </a:xfrm>
            <a:prstGeom prst="roundRect">
              <a:avLst/>
            </a:prstGeom>
            <a:solidFill>
              <a:srgbClr val="0D50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419" dirty="0">
                  <a:latin typeface="Abadi" panose="020B0604020104020204" pitchFamily="34" charset="0"/>
                </a:rPr>
                <a:t>Run the code</a:t>
              </a:r>
              <a:endParaRPr lang="es-MX" dirty="0">
                <a:latin typeface="Abadi" panose="020B0604020104020204" pitchFamily="34" charset="0"/>
              </a:endParaRPr>
            </a:p>
          </p:txBody>
        </p:sp>
        <p:cxnSp>
          <p:nvCxnSpPr>
            <p:cNvPr id="10" name="Connector: Curved 9">
              <a:extLst>
                <a:ext uri="{FF2B5EF4-FFF2-40B4-BE49-F238E27FC236}">
                  <a16:creationId xmlns:a16="http://schemas.microsoft.com/office/drawing/2014/main" id="{7199BE8B-8879-18C6-BBDD-8C1AF6E6B927}"/>
                </a:ext>
              </a:extLst>
            </p:cNvPr>
            <p:cNvCxnSpPr>
              <a:cxnSpLocks/>
              <a:stCxn id="47" idx="2"/>
              <a:endCxn id="8" idx="2"/>
            </p:cNvCxnSpPr>
            <p:nvPr/>
          </p:nvCxnSpPr>
          <p:spPr>
            <a:xfrm rot="5400000" flipH="1" flipV="1">
              <a:off x="2195619" y="2544206"/>
              <a:ext cx="3315" cy="1928505"/>
            </a:xfrm>
            <a:prstGeom prst="curvedConnector3">
              <a:avLst>
                <a:gd name="adj1" fmla="val -17573484"/>
              </a:avLst>
            </a:prstGeom>
            <a:ln w="57150">
              <a:solidFill>
                <a:srgbClr val="9A570D"/>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67F05A8E-6E58-564A-41A4-14B8B74F7F48}"/>
                </a:ext>
              </a:extLst>
            </p:cNvPr>
            <p:cNvCxnSpPr>
              <a:cxnSpLocks/>
              <a:stCxn id="7" idx="2"/>
              <a:endCxn id="54" idx="2"/>
            </p:cNvCxnSpPr>
            <p:nvPr/>
          </p:nvCxnSpPr>
          <p:spPr>
            <a:xfrm rot="16200000" flipH="1">
              <a:off x="5792179" y="2628624"/>
              <a:ext cx="6914" cy="1756071"/>
            </a:xfrm>
            <a:prstGeom prst="curvedConnector3">
              <a:avLst>
                <a:gd name="adj1" fmla="val 8668065"/>
              </a:avLst>
            </a:prstGeom>
            <a:ln w="57150">
              <a:solidFill>
                <a:srgbClr val="9A570D"/>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6143194D-6CC5-700D-EDB6-18AA48CAF8C8}"/>
                </a:ext>
              </a:extLst>
            </p:cNvPr>
            <p:cNvCxnSpPr>
              <a:cxnSpLocks/>
              <a:stCxn id="55" idx="2"/>
              <a:endCxn id="56" idx="2"/>
            </p:cNvCxnSpPr>
            <p:nvPr/>
          </p:nvCxnSpPr>
          <p:spPr>
            <a:xfrm rot="16200000" flipH="1">
              <a:off x="9388771" y="2598894"/>
              <a:ext cx="6917" cy="1815529"/>
            </a:xfrm>
            <a:prstGeom prst="curvedConnector3">
              <a:avLst>
                <a:gd name="adj1" fmla="val 8522163"/>
              </a:avLst>
            </a:prstGeom>
            <a:ln w="57150">
              <a:solidFill>
                <a:srgbClr val="9A570D"/>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52C0F0FB-3524-5295-F525-2B59C707DFA4}"/>
                </a:ext>
              </a:extLst>
            </p:cNvPr>
            <p:cNvCxnSpPr>
              <a:cxnSpLocks/>
              <a:stCxn id="54" idx="0"/>
              <a:endCxn id="55" idx="0"/>
            </p:cNvCxnSpPr>
            <p:nvPr/>
          </p:nvCxnSpPr>
          <p:spPr>
            <a:xfrm rot="5400000" flipH="1" flipV="1">
              <a:off x="7575610" y="1114517"/>
              <a:ext cx="6916" cy="1810793"/>
            </a:xfrm>
            <a:prstGeom prst="curvedConnector3">
              <a:avLst>
                <a:gd name="adj1" fmla="val 8096891"/>
              </a:avLst>
            </a:prstGeom>
            <a:ln w="57150">
              <a:solidFill>
                <a:srgbClr val="9A570D"/>
              </a:solidFill>
              <a:prstDash val="dash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1747</TotalTime>
  <Words>2263</Words>
  <Application>Microsoft Office PowerPoint</Application>
  <PresentationFormat>Widescreen</PresentationFormat>
  <Paragraphs>255</Paragraphs>
  <Slides>47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Juan Ramon Reyes Torres</cp:lastModifiedBy>
  <cp:revision>215</cp:revision>
  <dcterms:created xsi:type="dcterms:W3CDTF">2021-04-29T18:58:34Z</dcterms:created>
  <dcterms:modified xsi:type="dcterms:W3CDTF">2024-08-05T16:14:17Z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